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84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8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7" r:id="rId23"/>
    <p:sldId id="278" r:id="rId24"/>
    <p:sldId id="279" r:id="rId25"/>
    <p:sldId id="280" r:id="rId26"/>
    <p:sldId id="281" r:id="rId27"/>
    <p:sldId id="282" r:id="rId28"/>
    <p:sldId id="266" r:id="rId29"/>
    <p:sldId id="289" r:id="rId30"/>
    <p:sldId id="288" r:id="rId31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F9-429C-B7EF-6DDA484C37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0F9-429C-B7EF-6DDA484C37D4}"/>
              </c:ext>
            </c:extLst>
          </c:dPt>
          <c:dLbls>
            <c:dLbl>
              <c:idx val="0"/>
              <c:layout>
                <c:manualLayout>
                  <c:x val="8.0199418007531661E-3"/>
                  <c:y val="-4.78188547982252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F9-429C-B7EF-6DDA484C37D4}"/>
                </c:ext>
              </c:extLst>
            </c:dLbl>
            <c:dLbl>
              <c:idx val="1"/>
              <c:layout>
                <c:manualLayout>
                  <c:x val="-8.9265947734794016E-3"/>
                  <c:y val="-7.784042517496863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F9-429C-B7EF-6DDA484C37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Lapas1!$A$2:$A$3</c:f>
              <c:strCache>
                <c:ptCount val="2"/>
                <c:pt idx="0">
                  <c:v>Berniukas </c:v>
                </c:pt>
                <c:pt idx="1">
                  <c:v>Mergaitė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161</c:v>
                </c:pt>
                <c:pt idx="1">
                  <c:v>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F9-429C-B7EF-6DDA484C37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05570137066197"/>
          <c:y val="4.2090489913417323E-2"/>
          <c:w val="0.38700814741907263"/>
          <c:h val="0.93826728146032123"/>
        </c:manualLayout>
      </c:layout>
      <c:pieChart>
        <c:varyColors val="1"/>
        <c:ser>
          <c:idx val="0"/>
          <c:order val="0"/>
          <c:tx>
            <c:strRef>
              <c:f>Lapas1!$A$1:$B$1</c:f>
              <c:strCache>
                <c:ptCount val="1"/>
                <c:pt idx="0">
                  <c:v>  Stulpelis1</c:v>
                </c:pt>
              </c:strCache>
            </c:strRef>
          </c:tx>
          <c:dLbls>
            <c:dLbl>
              <c:idx val="0"/>
              <c:layout>
                <c:manualLayout>
                  <c:x val="3.31615449110527E-2"/>
                  <c:y val="-6.235888479750131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7AA-444B-B834-E5238C1503E7}"/>
                </c:ext>
              </c:extLst>
            </c:dLbl>
            <c:dLbl>
              <c:idx val="1"/>
              <c:layout>
                <c:manualLayout>
                  <c:x val="2.6137813502478773E-2"/>
                  <c:y val="-4.50525028230852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AA-444B-B834-E5238C1503E7}"/>
                </c:ext>
              </c:extLst>
            </c:dLbl>
            <c:dLbl>
              <c:idx val="2"/>
              <c:layout>
                <c:manualLayout>
                  <c:x val="1.1899925269757947E-2"/>
                  <c:y val="-9.123444803450569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7AA-444B-B834-E5238C1503E7}"/>
                </c:ext>
              </c:extLst>
            </c:dLbl>
            <c:dLbl>
              <c:idx val="3"/>
              <c:layout>
                <c:manualLayout>
                  <c:x val="2.9840332458442611E-2"/>
                  <c:y val="2.293463794830593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7AA-444B-B834-E5238C1503E7}"/>
                </c:ext>
              </c:extLst>
            </c:dLbl>
            <c:dLbl>
              <c:idx val="4"/>
              <c:layout>
                <c:manualLayout>
                  <c:x val="-6.8696959755030623E-2"/>
                  <c:y val="-0.1188087153290661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7AA-444B-B834-E5238C1503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lt-LT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Lapas1!$A$2:$A$6</c:f>
              <c:strCache>
                <c:ptCount val="5"/>
                <c:pt idx="0">
                  <c:v>Žodines</c:v>
                </c:pt>
                <c:pt idx="1">
                  <c:v>Vaizdo</c:v>
                </c:pt>
                <c:pt idx="2">
                  <c:v>Rašytines</c:v>
                </c:pt>
                <c:pt idx="3">
                  <c:v>Elektronines</c:v>
                </c:pt>
                <c:pt idx="4">
                  <c:v>Nepatyrė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25</c:v>
                </c:pt>
                <c:pt idx="1">
                  <c:v>7</c:v>
                </c:pt>
                <c:pt idx="2">
                  <c:v>1</c:v>
                </c:pt>
                <c:pt idx="3">
                  <c:v>5</c:v>
                </c:pt>
                <c:pt idx="4">
                  <c:v>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AA-444B-B834-E5238C1503E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2.6804735345581802E-2"/>
          <c:y val="0.23321964613165982"/>
          <c:w val="0.14978993511227764"/>
          <c:h val="0.42955472848284149"/>
        </c:manualLayout>
      </c:layout>
      <c:overlay val="0"/>
      <c:txPr>
        <a:bodyPr/>
        <a:lstStyle/>
        <a:p>
          <a:pPr>
            <a:defRPr sz="1600"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757008238553514"/>
          <c:y val="6.2499848098625639E-2"/>
          <c:w val="0.33544938393117529"/>
          <c:h val="0.81326758526306997"/>
        </c:manualLayout>
      </c:layout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explosion val="6"/>
          <c:dPt>
            <c:idx val="1"/>
            <c:bubble3D val="0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0-0810-4D0A-ABA7-F9B824753AE1}"/>
              </c:ext>
            </c:extLst>
          </c:dPt>
          <c:dLbls>
            <c:dLbl>
              <c:idx val="0"/>
              <c:layout>
                <c:manualLayout>
                  <c:x val="4.7354321595217262E-2"/>
                  <c:y val="4.980707973087716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810-4D0A-ABA7-F9B824753AE1}"/>
                </c:ext>
              </c:extLst>
            </c:dLbl>
            <c:dLbl>
              <c:idx val="1"/>
              <c:layout>
                <c:manualLayout>
                  <c:x val="-8.5536462890055412E-2"/>
                  <c:y val="-0.1176633569474606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10-4D0A-ABA7-F9B824753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Lapas1!$A$2:$A$3</c:f>
              <c:strCache>
                <c:ptCount val="2"/>
                <c:pt idx="0">
                  <c:v>Taip </c:v>
                </c:pt>
                <c:pt idx="1">
                  <c:v>Ne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11</c:v>
                </c:pt>
                <c:pt idx="1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10-4D0A-ABA7-F9B824753AE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6.5821030183727036E-2"/>
          <c:y val="0.31415502071050955"/>
          <c:w val="8.6956747594050726E-2"/>
          <c:h val="0.19490967999517447"/>
        </c:manualLayout>
      </c:layout>
      <c:overlay val="0"/>
      <c:txPr>
        <a:bodyPr/>
        <a:lstStyle/>
        <a:p>
          <a:pPr>
            <a:defRPr sz="1600"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83832750072912"/>
          <c:y val="8.5689290578395971E-2"/>
          <c:w val="0.36758539297171189"/>
          <c:h val="0.81831498294061689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2.8326771653543303E-2"/>
          <c:y val="0.30972848424991967"/>
          <c:w val="0.13139545056867891"/>
          <c:h val="0.2671722365716574"/>
        </c:manualLayout>
      </c:layout>
      <c:overlay val="0"/>
      <c:txPr>
        <a:bodyPr/>
        <a:lstStyle/>
        <a:p>
          <a:pPr>
            <a:defRPr sz="1600"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dPt>
            <c:idx val="1"/>
            <c:bubble3D val="0"/>
            <c:explosion val="15"/>
          </c:dPt>
          <c:dLbls>
            <c:dLbl>
              <c:idx val="1"/>
              <c:layout>
                <c:manualLayout>
                  <c:x val="7.7728322154175175E-2"/>
                  <c:y val="-0.292139595484982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Lapas1!$A$2:$A$3</c:f>
              <c:strCache>
                <c:ptCount val="2"/>
                <c:pt idx="0">
                  <c:v>Taip</c:v>
                </c:pt>
                <c:pt idx="1">
                  <c:v>Ne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26</c:v>
                </c:pt>
                <c:pt idx="1">
                  <c:v>119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68050087489065"/>
          <c:y val="7.9336044063992556E-2"/>
          <c:w val="0.33544938393117529"/>
          <c:h val="0.81326758526306997"/>
        </c:manualLayout>
      </c:layout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249-47BE-8FF4-5AFF369DE028}"/>
              </c:ext>
            </c:extLst>
          </c:dPt>
          <c:dLbls>
            <c:dLbl>
              <c:idx val="1"/>
              <c:layout>
                <c:manualLayout>
                  <c:x val="-2.3148148148148147E-3"/>
                  <c:y val="-1.40301633044724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249-47BE-8FF4-5AFF369DE028}"/>
                </c:ext>
              </c:extLst>
            </c:dLbl>
            <c:dLbl>
              <c:idx val="2"/>
              <c:layout>
                <c:manualLayout>
                  <c:x val="-4.6296296296296294E-3"/>
                  <c:y val="-5.61206532178897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249-47BE-8FF4-5AFF369DE028}"/>
                </c:ext>
              </c:extLst>
            </c:dLbl>
            <c:dLbl>
              <c:idx val="3"/>
              <c:layout>
                <c:manualLayout>
                  <c:x val="-4.6296296296297144E-3"/>
                  <c:y val="5.61206532178897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249-47BE-8FF4-5AFF369DE0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lt-LT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Lapas1!$A$2:$A$6</c:f>
              <c:strCache>
                <c:ptCount val="5"/>
                <c:pt idx="0">
                  <c:v>1-2 kartus per mėnesį</c:v>
                </c:pt>
                <c:pt idx="1">
                  <c:v>2-3 kartus per mėnesį</c:v>
                </c:pt>
                <c:pt idx="2">
                  <c:v>1 kartą per mėnesį</c:v>
                </c:pt>
                <c:pt idx="3">
                  <c:v>Keletą kartų per savaitę</c:v>
                </c:pt>
                <c:pt idx="4">
                  <c:v>Nė karto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31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49-47BE-8FF4-5AFF369DE02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9.5418671624380291E-3"/>
          <c:y val="0.2107648692664964"/>
          <c:w val="0.27236803732866727"/>
          <c:h val="0.49148324897927798"/>
        </c:manualLayout>
      </c:layout>
      <c:overlay val="0"/>
      <c:txPr>
        <a:bodyPr/>
        <a:lstStyle/>
        <a:p>
          <a:pPr>
            <a:defRPr sz="1600" b="0" i="0"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 b="1" i="1"/>
      </a:pPr>
      <a:endParaRPr lang="lt-L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dPt>
            <c:idx val="1"/>
            <c:bubble3D val="0"/>
            <c:explosion val="14"/>
            <c:extLst xmlns:c16r2="http://schemas.microsoft.com/office/drawing/2015/06/chart">
              <c:ext xmlns:c16="http://schemas.microsoft.com/office/drawing/2014/chart" uri="{C3380CC4-5D6E-409C-BE32-E72D297353CC}">
                <c16:uniqueId val="{00000000-3A6D-482B-B956-F443ED70ED1E}"/>
              </c:ext>
            </c:extLst>
          </c:dPt>
          <c:dLbls>
            <c:dLbl>
              <c:idx val="0"/>
              <c:layout>
                <c:manualLayout>
                  <c:x val="2.809611959215666E-2"/>
                  <c:y val="2.08538272937636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A6D-482B-B956-F443ED70ED1E}"/>
                </c:ext>
              </c:extLst>
            </c:dLbl>
            <c:dLbl>
              <c:idx val="1"/>
              <c:layout>
                <c:manualLayout>
                  <c:x val="-8.5113826917468646E-2"/>
                  <c:y val="-0.2144511565825880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A6D-482B-B956-F443ED70ED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lt-LT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Lapas1!$A$2:$A$3</c:f>
              <c:strCache>
                <c:ptCount val="2"/>
                <c:pt idx="0">
                  <c:v>Taip </c:v>
                </c:pt>
                <c:pt idx="1">
                  <c:v>Ne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21</c:v>
                </c:pt>
                <c:pt idx="1">
                  <c:v>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6D-482B-B956-F443ED70ED1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6.9646069892996626E-2"/>
          <c:y val="0.37588773925018826"/>
          <c:w val="6.7699616591109235E-2"/>
          <c:h val="0.14511228374397814"/>
        </c:manualLayout>
      </c:layout>
      <c:overlay val="0"/>
      <c:txPr>
        <a:bodyPr/>
        <a:lstStyle/>
        <a:p>
          <a:pPr>
            <a:defRPr sz="1600"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56124234470691"/>
          <c:y val="9.3366207368465015E-2"/>
          <c:w val="0.33544938393117529"/>
          <c:h val="0.81326758526306997"/>
        </c:manualLayout>
      </c:layout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1"/>
            <c:bubble3D val="0"/>
            <c:explosion val="15"/>
            <c:extLst xmlns:c16r2="http://schemas.microsoft.com/office/drawing/2015/06/chart">
              <c:ext xmlns:c16="http://schemas.microsoft.com/office/drawing/2014/chart" uri="{C3380CC4-5D6E-409C-BE32-E72D297353CC}">
                <c16:uniqueId val="{00000001-D606-4A4A-9A43-F1D6A26EFD11}"/>
              </c:ext>
            </c:extLst>
          </c:dPt>
          <c:dLbls>
            <c:dLbl>
              <c:idx val="0"/>
              <c:layout>
                <c:manualLayout>
                  <c:x val="9.8233586687080696E-2"/>
                  <c:y val="-0.159488930863995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06-4A4A-9A43-F1D6A26EFD11}"/>
                </c:ext>
              </c:extLst>
            </c:dLbl>
            <c:dLbl>
              <c:idx val="1"/>
              <c:layout>
                <c:manualLayout>
                  <c:x val="-2.1421970691163604E-2"/>
                  <c:y val="1.13167076266421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06-4A4A-9A43-F1D6A26EFD11}"/>
                </c:ext>
              </c:extLst>
            </c:dLbl>
            <c:dLbl>
              <c:idx val="2"/>
              <c:layout>
                <c:manualLayout>
                  <c:x val="3.3942111402741324E-3"/>
                  <c:y val="-4.4012732759856851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06-4A4A-9A43-F1D6A26EFD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Lapas1!$A$2:$A$4</c:f>
              <c:strCache>
                <c:ptCount val="3"/>
                <c:pt idx="0">
                  <c:v>Niekada nesityčioja</c:v>
                </c:pt>
                <c:pt idx="1">
                  <c:v>Kartais</c:v>
                </c:pt>
                <c:pt idx="2">
                  <c:v>Dažnai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118</c:v>
                </c:pt>
                <c:pt idx="1">
                  <c:v>27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06-4A4A-9A43-F1D6A26EFD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6358814523184603E-2"/>
          <c:y val="0.27875636632469158"/>
          <c:w val="0.23248377806940798"/>
          <c:h val="0.30218563430589246"/>
        </c:manualLayout>
      </c:layout>
      <c:overlay val="0"/>
      <c:txPr>
        <a:bodyPr/>
        <a:lstStyle/>
        <a:p>
          <a:pPr>
            <a:defRPr sz="1600"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938903470399531"/>
          <c:y val="0.13545669728188234"/>
          <c:w val="0.33544938393117529"/>
          <c:h val="0.81326758526306997"/>
        </c:manualLayout>
      </c:layout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dLbls>
            <c:dLbl>
              <c:idx val="0"/>
              <c:layout>
                <c:manualLayout>
                  <c:x val="1.0120024059493413E-3"/>
                  <c:y val="-2.95596760291677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BEB-431C-BD38-FF6D07EB4A05}"/>
                </c:ext>
              </c:extLst>
            </c:dLbl>
            <c:dLbl>
              <c:idx val="1"/>
              <c:layout>
                <c:manualLayout>
                  <c:x val="-7.1088281933508315E-2"/>
                  <c:y val="-7.7917561411792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BEB-431C-BD38-FF6D07EB4A05}"/>
                </c:ext>
              </c:extLst>
            </c:dLbl>
            <c:dLbl>
              <c:idx val="2"/>
              <c:layout>
                <c:manualLayout>
                  <c:x val="-1.9547289661708954E-2"/>
                  <c:y val="1.36304693608851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BEB-431C-BD38-FF6D07EB4A05}"/>
                </c:ext>
              </c:extLst>
            </c:dLbl>
            <c:dLbl>
              <c:idx val="3"/>
              <c:layout>
                <c:manualLayout>
                  <c:x val="-4.8714913240011662E-2"/>
                  <c:y val="4.209048991341731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BEB-431C-BD38-FF6D07EB4A05}"/>
                </c:ext>
              </c:extLst>
            </c:dLbl>
            <c:dLbl>
              <c:idx val="4"/>
              <c:layout>
                <c:manualLayout>
                  <c:x val="6.0043015456401286E-3"/>
                  <c:y val="-3.01648511046157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BEB-431C-BD38-FF6D07EB4A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Lapas1!$A$2:$A$6</c:f>
              <c:strCache>
                <c:ptCount val="5"/>
                <c:pt idx="0">
                  <c:v>Labai saugiai</c:v>
                </c:pt>
                <c:pt idx="1">
                  <c:v>Saugiai</c:v>
                </c:pt>
                <c:pt idx="2">
                  <c:v>Labiau saugiai, nei nesaugiai </c:v>
                </c:pt>
                <c:pt idx="3">
                  <c:v>Nesaugiai</c:v>
                </c:pt>
                <c:pt idx="4">
                  <c:v>Visiškai nesaugiai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50</c:v>
                </c:pt>
                <c:pt idx="1">
                  <c:v>59</c:v>
                </c:pt>
                <c:pt idx="2">
                  <c:v>28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EB-431C-BD38-FF6D07EB4A0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2884860746573345E-2"/>
          <c:y val="0.12691464777772155"/>
          <c:w val="0.24753180592009333"/>
          <c:h val="0.74617048349710324"/>
        </c:manualLayout>
      </c:layout>
      <c:overlay val="0"/>
      <c:txPr>
        <a:bodyPr/>
        <a:lstStyle/>
        <a:p>
          <a:pPr>
            <a:defRPr sz="1600"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lt-L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8247484689414"/>
          <c:y val="8.3789243761785412E-2"/>
          <c:w val="0.35509450641586471"/>
          <c:h val="0.81645443232105819"/>
        </c:manualLayout>
      </c:layout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Lbls>
            <c:dLbl>
              <c:idx val="0"/>
              <c:layout>
                <c:manualLayout>
                  <c:x val="1.9013332968795569E-2"/>
                  <c:y val="-8.950360398438961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B5E-4D87-B0D9-0C4770E2D635}"/>
                </c:ext>
              </c:extLst>
            </c:dLbl>
            <c:dLbl>
              <c:idx val="1"/>
              <c:layout>
                <c:manualLayout>
                  <c:x val="3.0160487751531057E-3"/>
                  <c:y val="3.152699215614444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B5E-4D87-B0D9-0C4770E2D635}"/>
                </c:ext>
              </c:extLst>
            </c:dLbl>
            <c:dLbl>
              <c:idx val="2"/>
              <c:layout>
                <c:manualLayout>
                  <c:x val="-1.9336860236220471E-2"/>
                  <c:y val="2.68338472939350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B5E-4D87-B0D9-0C4770E2D6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Lapas1!$A$2:$A$4</c:f>
              <c:strCache>
                <c:ptCount val="3"/>
                <c:pt idx="0">
                  <c:v>Patyčių pasitaiko, bet greitai sprendžiama problema</c:v>
                </c:pt>
                <c:pt idx="1">
                  <c:v>Patyčios vyksta rečiau</c:v>
                </c:pt>
                <c:pt idx="2">
                  <c:v>Patyčios nevyksta 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46</c:v>
                </c:pt>
                <c:pt idx="1">
                  <c:v>59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5E-4D87-B0D9-0C4770E2D63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2706966316710413E-2"/>
          <c:y val="0.16817358604904659"/>
          <c:w val="0.31483932997958586"/>
          <c:h val="0.49333709670288178"/>
        </c:manualLayout>
      </c:layout>
      <c:overlay val="0"/>
      <c:txPr>
        <a:bodyPr/>
        <a:lstStyle/>
        <a:p>
          <a:pPr>
            <a:defRPr sz="1600"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359261081948088"/>
          <c:y val="8.4948109385781539E-2"/>
          <c:w val="0.33544938393117529"/>
          <c:h val="0.81326758526306997"/>
        </c:manualLayout>
      </c:layout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dLbls>
            <c:dLbl>
              <c:idx val="0"/>
              <c:layout>
                <c:manualLayout>
                  <c:x val="1.9575176800816566E-2"/>
                  <c:y val="-6.59651879611035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0A-4AF5-947E-57C0A998B6AE}"/>
                </c:ext>
              </c:extLst>
            </c:dLbl>
            <c:dLbl>
              <c:idx val="1"/>
              <c:layout>
                <c:manualLayout>
                  <c:x val="3.8465569407990668E-3"/>
                  <c:y val="-0.1227831513425982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0A-4AF5-947E-57C0A998B6AE}"/>
                </c:ext>
              </c:extLst>
            </c:dLbl>
            <c:dLbl>
              <c:idx val="2"/>
              <c:layout>
                <c:manualLayout>
                  <c:x val="-1.4417149679206766E-2"/>
                  <c:y val="3.80146722366046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0A-4AF5-947E-57C0A998B6AE}"/>
                </c:ext>
              </c:extLst>
            </c:dLbl>
            <c:dLbl>
              <c:idx val="4"/>
              <c:layout>
                <c:manualLayout>
                  <c:x val="1.0485746573344999E-2"/>
                  <c:y val="1.365830874004051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0A-4AF5-947E-57C0A998B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Lapas1!$A$2:$A$6</c:f>
              <c:strCache>
                <c:ptCount val="5"/>
                <c:pt idx="0">
                  <c:v>Nepastebėjau patyčių</c:v>
                </c:pt>
                <c:pt idx="1">
                  <c:v>Žodines</c:v>
                </c:pt>
                <c:pt idx="2">
                  <c:v>Vaizdo</c:v>
                </c:pt>
                <c:pt idx="3">
                  <c:v>Rašytines</c:v>
                </c:pt>
                <c:pt idx="4">
                  <c:v>Elektronines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22</c:v>
                </c:pt>
                <c:pt idx="1">
                  <c:v>6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0A-4AF5-947E-57C0A998B6A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2.1858178586216626E-2"/>
          <c:y val="0.20203899148092899"/>
          <c:w val="0.23963400408282298"/>
          <c:h val="0.41072364047165216"/>
        </c:manualLayout>
      </c:layout>
      <c:overlay val="0"/>
      <c:txPr>
        <a:bodyPr/>
        <a:lstStyle/>
        <a:p>
          <a:pPr>
            <a:defRPr sz="1600"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C9-45E4-9DAE-24E3787CFC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6C9-45E4-9DAE-24E3787CFC40}"/>
              </c:ext>
            </c:extLst>
          </c:dPt>
          <c:dLbls>
            <c:dLbl>
              <c:idx val="0"/>
              <c:layout>
                <c:manualLayout>
                  <c:x val="-5.7678116322416222E-3"/>
                  <c:y val="-6.104788917799536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C9-45E4-9DAE-24E3787CFC40}"/>
                </c:ext>
              </c:extLst>
            </c:dLbl>
            <c:dLbl>
              <c:idx val="1"/>
              <c:layout>
                <c:manualLayout>
                  <c:x val="-6.7300486895659775E-2"/>
                  <c:y val="-0.100574352072856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6C9-45E4-9DAE-24E3787CFC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Lapas1!$A$2:$A$3</c:f>
              <c:strCache>
                <c:ptCount val="2"/>
                <c:pt idx="0">
                  <c:v>Taip </c:v>
                </c:pt>
                <c:pt idx="1">
                  <c:v>Ne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32</c:v>
                </c:pt>
                <c:pt idx="1">
                  <c:v>293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C9-45E4-9DAE-24E3787CF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416227513789303E-2"/>
          <c:y val="0.30722857969541645"/>
          <c:w val="0.10846917733579967"/>
          <c:h val="0.253876173148047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46296296296297"/>
          <c:y val="0.1186205013165154"/>
          <c:w val="0.84953703703703709"/>
          <c:h val="0.81326758526306997"/>
        </c:manualLayout>
      </c:layout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Iš mokytojo</c:v>
                </c:pt>
              </c:strCache>
            </c:strRef>
          </c:tx>
          <c:dLbls>
            <c:dLbl>
              <c:idx val="0"/>
              <c:layout>
                <c:manualLayout>
                  <c:x val="9.1012184674832311E-2"/>
                  <c:y val="-6.58924962488646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0A9-423C-A4A2-FE0626730041}"/>
                </c:ext>
              </c:extLst>
            </c:dLbl>
            <c:dLbl>
              <c:idx val="1"/>
              <c:layout>
                <c:manualLayout>
                  <c:x val="-3.4944043452901717E-2"/>
                  <c:y val="-3.57230052477229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A9-423C-A4A2-FE06267300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Lapas1!$A$2:$A$4</c:f>
              <c:strCache>
                <c:ptCount val="3"/>
                <c:pt idx="0">
                  <c:v>Niekada nesityčiojo</c:v>
                </c:pt>
                <c:pt idx="1">
                  <c:v>Kartais</c:v>
                </c:pt>
                <c:pt idx="2">
                  <c:v>Dažnai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27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A9-423C-A4A2-FE062673004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5.3750182268883185E-3"/>
          <c:y val="0.3152347909163199"/>
          <c:w val="0.22726387066200057"/>
          <c:h val="0.28815547100142003"/>
        </c:manualLayout>
      </c:layout>
      <c:overlay val="0"/>
      <c:txPr>
        <a:bodyPr/>
        <a:lstStyle/>
        <a:p>
          <a:pPr>
            <a:defRPr sz="1600"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368217220607601"/>
          <c:y val="9.0560174707570523E-2"/>
          <c:w val="0.37169135760456212"/>
          <c:h val="0.81326758526306997"/>
        </c:manualLayout>
      </c:layout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Lbls>
            <c:dLbl>
              <c:idx val="0"/>
              <c:layout>
                <c:manualLayout>
                  <c:x val="3.6057298823141647E-2"/>
                  <c:y val="-3.3257894507754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C97-4DF7-9369-FD21202AE875}"/>
                </c:ext>
              </c:extLst>
            </c:dLbl>
            <c:dLbl>
              <c:idx val="1"/>
              <c:layout>
                <c:manualLayout>
                  <c:x val="-3.2144047632151104E-2"/>
                  <c:y val="1.33286551392487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97-4DF7-9369-FD21202AE875}"/>
                </c:ext>
              </c:extLst>
            </c:dLbl>
            <c:dLbl>
              <c:idx val="2"/>
              <c:layout>
                <c:manualLayout>
                  <c:x val="-8.0532038573382259E-4"/>
                  <c:y val="-3.246159988493056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C97-4DF7-9369-FD21202AE8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Lapas1!$A$2:$A$4</c:f>
              <c:strCache>
                <c:ptCount val="3"/>
                <c:pt idx="0">
                  <c:v>Niekada nesityčiojo</c:v>
                </c:pt>
                <c:pt idx="1">
                  <c:v>Kartais</c:v>
                </c:pt>
                <c:pt idx="2">
                  <c:v>Dažnai 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27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97-4DF7-9369-FD21202AE87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8396573736366256E-2"/>
          <c:y val="0.2943803599202045"/>
          <c:w val="0.23769389452460818"/>
          <c:h val="0.27670415362691697"/>
        </c:manualLayout>
      </c:layout>
      <c:overlay val="0"/>
      <c:txPr>
        <a:bodyPr/>
        <a:lstStyle/>
        <a:p>
          <a:pPr>
            <a:defRPr sz="1600"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238627252067674"/>
          <c:y val="0.15157455403069417"/>
          <c:w val="0.33544938393117529"/>
          <c:h val="0.81326758526306997"/>
        </c:manualLayout>
      </c:layout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6E6E-48A2-B43E-A7DA698B2350}"/>
              </c:ext>
            </c:extLst>
          </c:dPt>
          <c:dPt>
            <c:idx val="1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1-6E6E-48A2-B43E-A7DA698B2350}"/>
              </c:ext>
            </c:extLst>
          </c:dPt>
          <c:dPt>
            <c:idx val="2"/>
            <c:bubble3D val="0"/>
            <c:explosion val="9"/>
            <c:extLst xmlns:c16r2="http://schemas.microsoft.com/office/drawing/2015/06/chart">
              <c:ext xmlns:c16="http://schemas.microsoft.com/office/drawing/2014/chart" uri="{C3380CC4-5D6E-409C-BE32-E72D297353CC}">
                <c16:uniqueId val="{00000003-6E6E-48A2-B43E-A7DA698B2350}"/>
              </c:ext>
            </c:extLst>
          </c:dPt>
          <c:dLbls>
            <c:dLbl>
              <c:idx val="0"/>
              <c:layout>
                <c:manualLayout>
                  <c:x val="4.4912442355482833E-3"/>
                  <c:y val="-0.1455773869939158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E6E-48A2-B43E-A7DA698B2350}"/>
                </c:ext>
              </c:extLst>
            </c:dLbl>
            <c:dLbl>
              <c:idx val="1"/>
              <c:layout>
                <c:manualLayout>
                  <c:x val="-2.2017214723328515E-2"/>
                  <c:y val="2.17666204346907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6E-48A2-B43E-A7DA698B2350}"/>
                </c:ext>
              </c:extLst>
            </c:dLbl>
            <c:dLbl>
              <c:idx val="2"/>
              <c:layout>
                <c:manualLayout>
                  <c:x val="1.0679463269202657E-2"/>
                  <c:y val="-4.3964266953545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E6E-48A2-B43E-A7DA698B2350}"/>
                </c:ext>
              </c:extLst>
            </c:dLbl>
            <c:dLbl>
              <c:idx val="3"/>
              <c:layout>
                <c:manualLayout>
                  <c:x val="6.7951642841005237E-3"/>
                  <c:y val="-6.36855800518766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E6E-48A2-B43E-A7DA698B23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Lapas1!$A$2:$A$5</c:f>
              <c:strCache>
                <c:ptCount val="4"/>
                <c:pt idx="0">
                  <c:v>Labai saugiai</c:v>
                </c:pt>
                <c:pt idx="1">
                  <c:v>Saugiai</c:v>
                </c:pt>
                <c:pt idx="2">
                  <c:v>Labiau saugiai, nei nesaugiai </c:v>
                </c:pt>
                <c:pt idx="3">
                  <c:v>Nesaugiai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27</c:v>
                </c:pt>
                <c:pt idx="1">
                  <c:v>20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6E-48A2-B43E-A7DA698B235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2531485755547385E-2"/>
          <c:y val="0.23639418929602812"/>
          <c:w val="0.31684739320536731"/>
          <c:h val="0.42972867596856384"/>
        </c:manualLayout>
      </c:layout>
      <c:overlay val="0"/>
      <c:txPr>
        <a:bodyPr/>
        <a:lstStyle/>
        <a:p>
          <a:pPr>
            <a:defRPr sz="1600"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711186571924049"/>
          <c:y val="0.10309427460908031"/>
          <c:w val="0.36614985762622754"/>
          <c:h val="0.81918287241251453"/>
        </c:manualLayout>
      </c:layout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dLbls>
            <c:dLbl>
              <c:idx val="0"/>
              <c:layout>
                <c:manualLayout>
                  <c:x val="7.960219250598987E-3"/>
                  <c:y val="-3.54041207983327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B6E-4FD4-806E-3754DBEB2B22}"/>
                </c:ext>
              </c:extLst>
            </c:dLbl>
            <c:dLbl>
              <c:idx val="1"/>
              <c:layout>
                <c:manualLayout>
                  <c:x val="-5.11744556774794E-2"/>
                  <c:y val="3.4327133916356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B6E-4FD4-806E-3754DBEB2B22}"/>
                </c:ext>
              </c:extLst>
            </c:dLbl>
            <c:dLbl>
              <c:idx val="2"/>
              <c:layout>
                <c:manualLayout>
                  <c:x val="4.5825533706771787E-3"/>
                  <c:y val="-6.675081188549218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B6E-4FD4-806E-3754DBEB2B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u="none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Lapas1!$A$2:$A$4</c:f>
              <c:strCache>
                <c:ptCount val="3"/>
                <c:pt idx="0">
                  <c:v>Patyčių pasitaiko, bet tuoj sprendžiama</c:v>
                </c:pt>
                <c:pt idx="1">
                  <c:v>Patyčios vyksta daug rečiau</c:v>
                </c:pt>
                <c:pt idx="2">
                  <c:v>Patyčios nevyksta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9</c:v>
                </c:pt>
                <c:pt idx="1">
                  <c:v>20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6E-4FD4-806E-3754DBEB2B2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4.492616020851067E-3"/>
          <c:y val="0.22655960326288474"/>
          <c:w val="0.27321941705197489"/>
          <c:h val="0.47076652858220502"/>
        </c:manualLayout>
      </c:layout>
      <c:overlay val="0"/>
      <c:txPr>
        <a:bodyPr/>
        <a:lstStyle/>
        <a:p>
          <a:pPr>
            <a:defRPr sz="1600"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136739731706575"/>
          <c:y val="9.4201382283311264E-2"/>
          <c:w val="0.36151463089853958"/>
          <c:h val="0.79337333071760696"/>
        </c:manualLayout>
      </c:layout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E43-47CF-B9B5-3A8564681A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43-47CF-B9B5-3A8564681A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E43-47CF-B9B5-3A8564681A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43-47CF-B9B5-3A8564681A03}"/>
              </c:ext>
            </c:extLst>
          </c:dPt>
          <c:dLbls>
            <c:dLbl>
              <c:idx val="0"/>
              <c:layout>
                <c:manualLayout>
                  <c:x val="6.2579072996310242E-2"/>
                  <c:y val="-8.67404462719283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E43-47CF-B9B5-3A8564681A03}"/>
                </c:ext>
              </c:extLst>
            </c:dLbl>
            <c:dLbl>
              <c:idx val="1"/>
              <c:layout>
                <c:manualLayout>
                  <c:x val="-2.3898446118148276E-2"/>
                  <c:y val="-2.59920052177054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43-47CF-B9B5-3A8564681A03}"/>
                </c:ext>
              </c:extLst>
            </c:dLbl>
            <c:dLbl>
              <c:idx val="2"/>
              <c:layout>
                <c:manualLayout>
                  <c:x val="-1.6312954087260832E-2"/>
                  <c:y val="4.987431452118865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E43-47CF-B9B5-3A8564681A03}"/>
                </c:ext>
              </c:extLst>
            </c:dLbl>
            <c:dLbl>
              <c:idx val="3"/>
              <c:layout>
                <c:manualLayout>
                  <c:x val="-5.4237989273079991E-3"/>
                  <c:y val="-6.061813630657972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E43-47CF-B9B5-3A8564681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Lapas1!$A$2:$A$5</c:f>
              <c:strCache>
                <c:ptCount val="4"/>
                <c:pt idx="0">
                  <c:v>Žodines</c:v>
                </c:pt>
                <c:pt idx="1">
                  <c:v>Vaizdo (Teams, zoom erdvėse)</c:v>
                </c:pt>
                <c:pt idx="2">
                  <c:v>Rašytines (Teams, zoom erdvėse)</c:v>
                </c:pt>
                <c:pt idx="3">
                  <c:v>Elektronines (socialiniuose tinkluose)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21</c:v>
                </c:pt>
                <c:pt idx="1">
                  <c:v>3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43-47CF-B9B5-3A8564681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6030871640624553"/>
          <c:w val="0.22545340763311877"/>
          <c:h val="0.652989796885952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984542163815102"/>
          <c:y val="0.10187863127231822"/>
          <c:w val="0.27856694366799178"/>
          <c:h val="0.68775520382878697"/>
        </c:manualLayout>
      </c:layout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10-436A-82E7-4185B97C59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10-436A-82E7-4185B97C59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10-436A-82E7-4185B97C59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10-436A-82E7-4185B97C59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110-436A-82E7-4185B97C59C5}"/>
              </c:ext>
            </c:extLst>
          </c:dPt>
          <c:dLbls>
            <c:dLbl>
              <c:idx val="0"/>
              <c:layout>
                <c:manualLayout>
                  <c:x val="3.0295132945338355E-2"/>
                  <c:y val="1.17947628982165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10-436A-82E7-4185B97C59C5}"/>
                </c:ext>
              </c:extLst>
            </c:dLbl>
            <c:dLbl>
              <c:idx val="1"/>
              <c:layout>
                <c:manualLayout>
                  <c:x val="6.8546159990870797E-2"/>
                  <c:y val="-1.08952694550503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110-436A-82E7-4185B97C59C5}"/>
                </c:ext>
              </c:extLst>
            </c:dLbl>
            <c:dLbl>
              <c:idx val="2"/>
              <c:layout>
                <c:manualLayout>
                  <c:x val="1.8187549925824491E-2"/>
                  <c:y val="2.97547558934746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110-436A-82E7-4185B97C59C5}"/>
                </c:ext>
              </c:extLst>
            </c:dLbl>
            <c:dLbl>
              <c:idx val="3"/>
              <c:layout>
                <c:manualLayout>
                  <c:x val="6.33820228993115E-5"/>
                  <c:y val="3.6943809007712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110-436A-82E7-4185B97C59C5}"/>
                </c:ext>
              </c:extLst>
            </c:dLbl>
            <c:dLbl>
              <c:idx val="4"/>
              <c:layout>
                <c:manualLayout>
                  <c:x val="-4.4248117083190687E-2"/>
                  <c:y val="-3.52493876596118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110-436A-82E7-4185B97C59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Lapas1!$A$2:$A$6</c:f>
              <c:strCache>
                <c:ptCount val="5"/>
                <c:pt idx="0">
                  <c:v>1-2 kartus per mėnesį</c:v>
                </c:pt>
                <c:pt idx="1">
                  <c:v>2-3 kartus per mėnesį</c:v>
                </c:pt>
                <c:pt idx="2">
                  <c:v>1 kartą per savaitę</c:v>
                </c:pt>
                <c:pt idx="3">
                  <c:v>Keletą kartų per savaitę</c:v>
                </c:pt>
                <c:pt idx="4">
                  <c:v>Niekada nesityčiojo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13</c:v>
                </c:pt>
                <c:pt idx="1">
                  <c:v>12</c:v>
                </c:pt>
                <c:pt idx="2">
                  <c:v>5</c:v>
                </c:pt>
                <c:pt idx="3">
                  <c:v>2</c:v>
                </c:pt>
                <c:pt idx="4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08-4247-8329-736F31FF9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188300692505745E-4"/>
          <c:y val="0.10714172772952293"/>
          <c:w val="0.2795877513412367"/>
          <c:h val="0.69878716167817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70411964578152"/>
          <c:y val="8.217676392953159E-2"/>
          <c:w val="0.35908390551137842"/>
          <c:h val="0.80914507660193791"/>
        </c:manualLayout>
      </c:layout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66-41EE-941B-3BB294E440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66-41EE-941B-3BB294E440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D66-41EE-941B-3BB294E440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66-41EE-941B-3BB294E440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D66-41EE-941B-3BB294E440F1}"/>
              </c:ext>
            </c:extLst>
          </c:dPt>
          <c:dLbls>
            <c:dLbl>
              <c:idx val="0"/>
              <c:layout>
                <c:manualLayout>
                  <c:x val="1.3096732473658185E-3"/>
                  <c:y val="-1.68196540926032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D66-41EE-941B-3BB294E440F1}"/>
                </c:ext>
              </c:extLst>
            </c:dLbl>
            <c:dLbl>
              <c:idx val="1"/>
              <c:layout>
                <c:manualLayout>
                  <c:x val="1.9029251778310319E-2"/>
                  <c:y val="-5.17562643949975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D66-41EE-941B-3BB294E440F1}"/>
                </c:ext>
              </c:extLst>
            </c:dLbl>
            <c:dLbl>
              <c:idx val="2"/>
              <c:layout>
                <c:manualLayout>
                  <c:x val="4.7173057172201209E-2"/>
                  <c:y val="6.405615927790486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D66-41EE-941B-3BB294E440F1}"/>
                </c:ext>
              </c:extLst>
            </c:dLbl>
            <c:dLbl>
              <c:idx val="3"/>
              <c:layout>
                <c:manualLayout>
                  <c:x val="2.3010289474685142E-2"/>
                  <c:y val="4.8618378990554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D66-41EE-941B-3BB294E440F1}"/>
                </c:ext>
              </c:extLst>
            </c:dLbl>
            <c:dLbl>
              <c:idx val="4"/>
              <c:layout>
                <c:manualLayout>
                  <c:x val="-2.7339904522804215E-2"/>
                  <c:y val="-1.19002476939277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D66-41EE-941B-3BB294E44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Lapas1!$A$2:$A$6</c:f>
              <c:strCache>
                <c:ptCount val="5"/>
                <c:pt idx="0">
                  <c:v>1-2 kartus per mėnesį</c:v>
                </c:pt>
                <c:pt idx="1">
                  <c:v>2-3 kartus per mėnesį</c:v>
                </c:pt>
                <c:pt idx="2">
                  <c:v>1 kartą per savaitę</c:v>
                </c:pt>
                <c:pt idx="3">
                  <c:v>Keletą kartų per savaitę</c:v>
                </c:pt>
                <c:pt idx="4">
                  <c:v>Niekada nesityčiojau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23</c:v>
                </c:pt>
                <c:pt idx="1">
                  <c:v>2</c:v>
                </c:pt>
                <c:pt idx="2">
                  <c:v>5</c:v>
                </c:pt>
                <c:pt idx="3">
                  <c:v>8</c:v>
                </c:pt>
                <c:pt idx="4">
                  <c:v>242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66-41EE-941B-3BB294E44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16200695050579841"/>
          <c:w val="0.25628019323671503"/>
          <c:h val="0.648281287273018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AAE-410D-80B6-CC6A8B5747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AE-410D-80B6-CC6A8B5747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43-474E-BFC1-A065845DEBEB}"/>
              </c:ext>
            </c:extLst>
          </c:dPt>
          <c:dLbls>
            <c:dLbl>
              <c:idx val="0"/>
              <c:layout>
                <c:manualLayout>
                  <c:x val="4.5920109171136217E-2"/>
                  <c:y val="-1.59626763078391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AAE-410D-80B6-CC6A8B57470E}"/>
                </c:ext>
              </c:extLst>
            </c:dLbl>
            <c:dLbl>
              <c:idx val="1"/>
              <c:layout>
                <c:manualLayout>
                  <c:x val="-1.6768230058199291E-2"/>
                  <c:y val="1.18117691615774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AAE-410D-80B6-CC6A8B57470E}"/>
                </c:ext>
              </c:extLst>
            </c:dLbl>
            <c:dLbl>
              <c:idx val="2"/>
              <c:layout>
                <c:manualLayout>
                  <c:x val="2.1229665312417919E-3"/>
                  <c:y val="-8.466069124752234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143-474E-BFC1-A065845DEB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Lapas1!$A$2:$A$4</c:f>
              <c:strCache>
                <c:ptCount val="3"/>
                <c:pt idx="0">
                  <c:v>Niekada nesityčiojo</c:v>
                </c:pt>
                <c:pt idx="1">
                  <c:v>Kartais </c:v>
                </c:pt>
                <c:pt idx="2">
                  <c:v>Dažnai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266</c:v>
                </c:pt>
                <c:pt idx="1">
                  <c:v>56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AE-410D-80B6-CC6A8B574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984541475191238E-2"/>
          <c:y val="0.25364082582448466"/>
          <c:w val="0.22985822300956171"/>
          <c:h val="0.41895113189605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62358442647213"/>
          <c:y val="9.2921210878021368E-2"/>
          <c:w val="0.33856274577501255"/>
          <c:h val="0.74030685449154487"/>
        </c:manualLayout>
      </c:layout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28F-4885-8F62-491538C51E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8F-4885-8F62-491538C51E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8F-4885-8F62-491538C51E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28F-4885-8F62-491538C51E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5D7-4D81-BC94-2F47B7640A47}"/>
              </c:ext>
            </c:extLst>
          </c:dPt>
          <c:dLbls>
            <c:dLbl>
              <c:idx val="0"/>
              <c:layout>
                <c:manualLayout>
                  <c:x val="2.017830651603332E-2"/>
                  <c:y val="1.18892166041801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28F-4885-8F62-491538C51EE2}"/>
                </c:ext>
              </c:extLst>
            </c:dLbl>
            <c:dLbl>
              <c:idx val="1"/>
              <c:layout>
                <c:manualLayout>
                  <c:x val="-4.8680151394119214E-2"/>
                  <c:y val="-6.34483002699399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28F-4885-8F62-491538C51EE2}"/>
                </c:ext>
              </c:extLst>
            </c:dLbl>
            <c:dLbl>
              <c:idx val="2"/>
              <c:layout>
                <c:manualLayout>
                  <c:x val="-3.5478859979459133E-2"/>
                  <c:y val="1.18365891135094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28F-4885-8F62-491538C51EE2}"/>
                </c:ext>
              </c:extLst>
            </c:dLbl>
            <c:dLbl>
              <c:idx val="3"/>
              <c:layout>
                <c:manualLayout>
                  <c:x val="-3.9836053102057896E-4"/>
                  <c:y val="5.5155448737836499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28F-4885-8F62-491538C51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Lapas1!$A$2:$A$6</c:f>
              <c:strCache>
                <c:ptCount val="5"/>
                <c:pt idx="0">
                  <c:v>Labai saugiai</c:v>
                </c:pt>
                <c:pt idx="1">
                  <c:v>Saugiai</c:v>
                </c:pt>
                <c:pt idx="2">
                  <c:v>Labiau saugiai, nei nesaugiai</c:v>
                </c:pt>
                <c:pt idx="3">
                  <c:v>Nesaugiai</c:v>
                </c:pt>
                <c:pt idx="4">
                  <c:v>Visiškai nesaugiai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114</c:v>
                </c:pt>
                <c:pt idx="1">
                  <c:v>164</c:v>
                </c:pt>
                <c:pt idx="2">
                  <c:v>37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8F-4885-8F62-491538C51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269490980831989E-3"/>
          <c:y val="0.15270584106290133"/>
          <c:w val="0.25715852889699137"/>
          <c:h val="0.64023555196886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69159380120022"/>
          <c:y val="0.1109902174302906"/>
          <c:w val="0.3122203282364408"/>
          <c:h val="0.64283331239401342"/>
        </c:manualLayout>
      </c:layout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32F-4BF0-BB7A-F232FBDD21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2F-4BF0-BB7A-F232FBDD21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32F-4BF0-BB7A-F232FBDD21B4}"/>
              </c:ext>
            </c:extLst>
          </c:dPt>
          <c:dLbls>
            <c:dLbl>
              <c:idx val="0"/>
              <c:layout>
                <c:manualLayout>
                  <c:x val="6.6048489862680207E-2"/>
                  <c:y val="2.43626213362418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32F-4BF0-BB7A-F232FBDD21B4}"/>
                </c:ext>
              </c:extLst>
            </c:dLbl>
            <c:dLbl>
              <c:idx val="1"/>
              <c:layout>
                <c:manualLayout>
                  <c:x val="7.3434944273270186E-2"/>
                  <c:y val="3.97252523246872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32F-4BF0-BB7A-F232FBDD21B4}"/>
                </c:ext>
              </c:extLst>
            </c:dLbl>
            <c:dLbl>
              <c:idx val="2"/>
              <c:layout>
                <c:manualLayout>
                  <c:x val="-2.3337327399292479E-2"/>
                  <c:y val="-9.3723585710877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32F-4BF0-BB7A-F232FBDD21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Lapas1!$A$2:$A$4</c:f>
              <c:strCache>
                <c:ptCount val="3"/>
                <c:pt idx="0">
                  <c:v>Patyčių pasitaiko, bet mokytojai, specialistai sureaguoja ir sprendžia problemą</c:v>
                </c:pt>
                <c:pt idx="1">
                  <c:v>Patyčios vyksta daug rečiau nuotolinio ugdymo metu </c:v>
                </c:pt>
                <c:pt idx="2">
                  <c:v>Patyčios nevyksta nuotolinio ugdymo metu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65</c:v>
                </c:pt>
                <c:pt idx="1">
                  <c:v>125</c:v>
                </c:pt>
                <c:pt idx="2">
                  <c:v>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2F-4BF0-BB7A-F232FBDD2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023451577412246E-2"/>
          <c:y val="4.1836560693670567E-2"/>
          <c:w val="0.35183182024393672"/>
          <c:h val="0.868056148084662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dLbls>
            <c:dLbl>
              <c:idx val="0"/>
              <c:layout>
                <c:manualLayout>
                  <c:x val="2.1937882764654418E-2"/>
                  <c:y val="2.319727315490648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23-42CF-9D6F-F25BDE6B4A08}"/>
                </c:ext>
              </c:extLst>
            </c:dLbl>
            <c:dLbl>
              <c:idx val="1"/>
              <c:layout>
                <c:manualLayout>
                  <c:x val="-4.4191455234762318E-2"/>
                  <c:y val="-9.00221676580210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823-42CF-9D6F-F25BDE6B4A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Lapas1!$A$2:$A$3</c:f>
              <c:strCache>
                <c:ptCount val="2"/>
                <c:pt idx="0">
                  <c:v>Taip</c:v>
                </c:pt>
                <c:pt idx="1">
                  <c:v>Ne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36</c:v>
                </c:pt>
                <c:pt idx="1">
                  <c:v>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23-42CF-9D6F-F25BDE6B4A0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5.4229640565762613E-2"/>
          <c:y val="0.31976708603229853"/>
          <c:w val="9.3918507582385541E-2"/>
          <c:h val="0.21735794128233041"/>
        </c:manualLayout>
      </c:layout>
      <c:overlay val="0"/>
      <c:txPr>
        <a:bodyPr/>
        <a:lstStyle/>
        <a:p>
          <a:pPr>
            <a:defRPr sz="1600"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3430-1ACB-4B47-AAEC-863C8AA8AF39}" type="datetimeFigureOut">
              <a:rPr lang="lt-LT" smtClean="0"/>
              <a:t>2021.06.28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70C-E8D5-42C2-A22F-936ED14A179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34830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3430-1ACB-4B47-AAEC-863C8AA8AF39}" type="datetimeFigureOut">
              <a:rPr lang="lt-LT" smtClean="0"/>
              <a:t>2021.06.28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70C-E8D5-42C2-A22F-936ED14A179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145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3430-1ACB-4B47-AAEC-863C8AA8AF39}" type="datetimeFigureOut">
              <a:rPr lang="lt-LT" smtClean="0"/>
              <a:t>2021.06.28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70C-E8D5-42C2-A22F-936ED14A179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13059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3430-1ACB-4B47-AAEC-863C8AA8AF39}" type="datetimeFigureOut">
              <a:rPr lang="lt-LT" smtClean="0"/>
              <a:t>2021.06.28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70C-E8D5-42C2-A22F-936ED14A1791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2607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3430-1ACB-4B47-AAEC-863C8AA8AF39}" type="datetimeFigureOut">
              <a:rPr lang="lt-LT" smtClean="0"/>
              <a:t>2021.06.28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70C-E8D5-42C2-A22F-936ED14A179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41022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3430-1ACB-4B47-AAEC-863C8AA8AF39}" type="datetimeFigureOut">
              <a:rPr lang="lt-LT" smtClean="0"/>
              <a:t>2021.06.28</a:t>
            </a:fld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70C-E8D5-42C2-A22F-936ED14A179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421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3430-1ACB-4B47-AAEC-863C8AA8AF39}" type="datetimeFigureOut">
              <a:rPr lang="lt-LT" smtClean="0"/>
              <a:t>2021.06.28</a:t>
            </a:fld>
            <a:endParaRPr lang="lt-L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70C-E8D5-42C2-A22F-936ED14A179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3365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3430-1ACB-4B47-AAEC-863C8AA8AF39}" type="datetimeFigureOut">
              <a:rPr lang="lt-LT" smtClean="0"/>
              <a:t>2021.06.28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70C-E8D5-42C2-A22F-936ED14A179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3505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3430-1ACB-4B47-AAEC-863C8AA8AF39}" type="datetimeFigureOut">
              <a:rPr lang="lt-LT" smtClean="0"/>
              <a:t>2021.06.28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70C-E8D5-42C2-A22F-936ED14A179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0270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3430-1ACB-4B47-AAEC-863C8AA8AF39}" type="datetimeFigureOut">
              <a:rPr lang="lt-LT" smtClean="0"/>
              <a:t>2021.06.28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70C-E8D5-42C2-A22F-936ED14A179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836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3430-1ACB-4B47-AAEC-863C8AA8AF39}" type="datetimeFigureOut">
              <a:rPr lang="lt-LT" smtClean="0"/>
              <a:t>2021.06.28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70C-E8D5-42C2-A22F-936ED14A179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5963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3430-1ACB-4B47-AAEC-863C8AA8AF39}" type="datetimeFigureOut">
              <a:rPr lang="lt-LT" smtClean="0"/>
              <a:t>2021.06.28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70C-E8D5-42C2-A22F-936ED14A179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434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3430-1ACB-4B47-AAEC-863C8AA8AF39}" type="datetimeFigureOut">
              <a:rPr lang="lt-LT" smtClean="0"/>
              <a:t>2021.06.28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70C-E8D5-42C2-A22F-936ED14A179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249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3430-1ACB-4B47-AAEC-863C8AA8AF39}" type="datetimeFigureOut">
              <a:rPr lang="lt-LT" smtClean="0"/>
              <a:t>2021.06.28</a:t>
            </a:fld>
            <a:endParaRPr lang="lt-L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70C-E8D5-42C2-A22F-936ED14A179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886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3430-1ACB-4B47-AAEC-863C8AA8AF39}" type="datetimeFigureOut">
              <a:rPr lang="lt-LT" smtClean="0"/>
              <a:t>2021.06.28</a:t>
            </a:fld>
            <a:endParaRPr lang="lt-L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70C-E8D5-42C2-A22F-936ED14A179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85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3430-1ACB-4B47-AAEC-863C8AA8AF39}" type="datetimeFigureOut">
              <a:rPr lang="lt-LT" smtClean="0"/>
              <a:t>2021.06.28</a:t>
            </a:fld>
            <a:endParaRPr lang="lt-L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70C-E8D5-42C2-A22F-936ED14A179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4190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63430-1ACB-4B47-AAEC-863C8AA8AF39}" type="datetimeFigureOut">
              <a:rPr lang="lt-LT" smtClean="0"/>
              <a:t>2021.06.28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870C-E8D5-42C2-A22F-936ED14A179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1936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563430-1ACB-4B47-AAEC-863C8AA8AF39}" type="datetimeFigureOut">
              <a:rPr lang="lt-LT" smtClean="0"/>
              <a:t>2021.06.28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9870C-E8D5-42C2-A22F-936ED14A179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4665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818591" y="413238"/>
            <a:ext cx="10357339" cy="3105518"/>
          </a:xfrm>
        </p:spPr>
        <p:txBody>
          <a:bodyPr>
            <a:normAutofit/>
          </a:bodyPr>
          <a:lstStyle/>
          <a:p>
            <a:pPr algn="ctr"/>
            <a:r>
              <a:rPr lang="lt-LT" sz="6000" dirty="0" smtClean="0"/>
              <a:t>Patyčių masto įvertinimo </a:t>
            </a:r>
            <a:r>
              <a:rPr lang="en-US" sz="6000" dirty="0" err="1" smtClean="0"/>
              <a:t>tyrimo</a:t>
            </a:r>
            <a:r>
              <a:rPr lang="en-US" sz="6000" dirty="0" smtClean="0"/>
              <a:t> </a:t>
            </a:r>
            <a:r>
              <a:rPr lang="lt-LT" sz="6000" dirty="0" smtClean="0"/>
              <a:t>rezultatų pristatymas</a:t>
            </a:r>
            <a:endParaRPr lang="lt-LT" sz="6000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459523" y="4229100"/>
            <a:ext cx="10166838" cy="2259622"/>
          </a:xfrm>
        </p:spPr>
        <p:txBody>
          <a:bodyPr/>
          <a:lstStyle/>
          <a:p>
            <a:r>
              <a:rPr lang="lt-LT" dirty="0" smtClean="0"/>
              <a:t>					</a:t>
            </a:r>
            <a:r>
              <a:rPr lang="lt-LT" dirty="0"/>
              <a:t> </a:t>
            </a:r>
            <a:r>
              <a:rPr lang="lt-LT" dirty="0" smtClean="0"/>
              <a:t>               </a:t>
            </a:r>
            <a:r>
              <a:rPr lang="en-US" dirty="0" smtClean="0"/>
              <a:t>                            </a:t>
            </a:r>
            <a:r>
              <a:rPr lang="lt-LT" sz="2000" dirty="0" smtClean="0"/>
              <a:t>Tyrimą rengė</a:t>
            </a:r>
            <a:r>
              <a:rPr lang="en-US" sz="2000" dirty="0" smtClean="0"/>
              <a:t>: </a:t>
            </a:r>
            <a:r>
              <a:rPr lang="lt-LT" sz="2000" dirty="0" smtClean="0"/>
              <a:t>Rasa </a:t>
            </a:r>
            <a:r>
              <a:rPr lang="lt-LT" sz="2000" dirty="0" err="1" smtClean="0"/>
              <a:t>Jokūbauskaitė</a:t>
            </a:r>
            <a:endParaRPr lang="lt-LT" sz="2000" dirty="0" smtClean="0"/>
          </a:p>
          <a:p>
            <a:r>
              <a:rPr lang="lt-LT" sz="2000" dirty="0" smtClean="0"/>
              <a:t>						         </a:t>
            </a:r>
            <a:r>
              <a:rPr lang="en-US" sz="2000" dirty="0" smtClean="0"/>
              <a:t>				                                 </a:t>
            </a:r>
            <a:r>
              <a:rPr lang="lt-LT" sz="2000" dirty="0" smtClean="0"/>
              <a:t>Irena Noreikienė</a:t>
            </a:r>
          </a:p>
          <a:p>
            <a:endParaRPr lang="lt-LT" sz="2000" dirty="0"/>
          </a:p>
          <a:p>
            <a:endParaRPr lang="lt-LT" sz="2000" dirty="0" smtClean="0"/>
          </a:p>
          <a:p>
            <a:pPr algn="ctr"/>
            <a:r>
              <a:rPr lang="lt-LT" sz="2000" dirty="0" smtClean="0"/>
              <a:t>2021 m. </a:t>
            </a:r>
          </a:p>
        </p:txBody>
      </p:sp>
    </p:spTree>
    <p:extLst>
      <p:ext uri="{BB962C8B-B14F-4D97-AF65-F5344CB8AC3E}">
        <p14:creationId xmlns:p14="http://schemas.microsoft.com/office/powerpoint/2010/main" val="1584769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0" y="386731"/>
            <a:ext cx="10897385" cy="1400530"/>
          </a:xfrm>
        </p:spPr>
        <p:txBody>
          <a:bodyPr/>
          <a:lstStyle/>
          <a:p>
            <a:r>
              <a:rPr lang="lt-LT" sz="3600" dirty="0" smtClean="0"/>
              <a:t>Kaip saugiai jauteisi nuotolinio ugdymo metu?</a:t>
            </a:r>
            <a:endParaRPr lang="lt-LT" sz="3600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670712"/>
              </p:ext>
            </p:extLst>
          </p:nvPr>
        </p:nvGraphicFramePr>
        <p:xfrm>
          <a:off x="367646" y="1619004"/>
          <a:ext cx="10105533" cy="462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256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0458" y="207621"/>
            <a:ext cx="10124758" cy="1400530"/>
          </a:xfrm>
        </p:spPr>
        <p:txBody>
          <a:bodyPr>
            <a:normAutofit/>
          </a:bodyPr>
          <a:lstStyle/>
          <a:p>
            <a:r>
              <a:rPr lang="lt-LT" sz="3600" dirty="0" smtClean="0"/>
              <a:t>Kaip vertini patyčių problemą progimnazijoje nuotolinio ugdymo metu?</a:t>
            </a:r>
            <a:endParaRPr lang="lt-LT" sz="3600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541258"/>
              </p:ext>
            </p:extLst>
          </p:nvPr>
        </p:nvGraphicFramePr>
        <p:xfrm>
          <a:off x="0" y="1608151"/>
          <a:ext cx="10275215" cy="4990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15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89029" y="2674692"/>
            <a:ext cx="10515600" cy="3798912"/>
          </a:xfrm>
        </p:spPr>
        <p:txBody>
          <a:bodyPr/>
          <a:lstStyle/>
          <a:p>
            <a:pPr algn="ctr"/>
            <a:r>
              <a:rPr lang="lt-LT" sz="5400" dirty="0" smtClean="0"/>
              <a:t>MOKINIŲ TĖVŲ APKLAUSA</a:t>
            </a:r>
            <a:endParaRPr lang="lt-LT" sz="5400" dirty="0"/>
          </a:p>
        </p:txBody>
      </p:sp>
    </p:spTree>
    <p:extLst>
      <p:ext uri="{BB962C8B-B14F-4D97-AF65-F5344CB8AC3E}">
        <p14:creationId xmlns:p14="http://schemas.microsoft.com/office/powerpoint/2010/main" val="300937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22549" y="199671"/>
            <a:ext cx="10258225" cy="1400530"/>
          </a:xfrm>
        </p:spPr>
        <p:txBody>
          <a:bodyPr>
            <a:noAutofit/>
          </a:bodyPr>
          <a:lstStyle/>
          <a:p>
            <a:r>
              <a:rPr lang="lt-LT" sz="3600" dirty="0" smtClean="0"/>
              <a:t>Ar </a:t>
            </a:r>
            <a:r>
              <a:rPr lang="lt-LT" sz="3600" dirty="0"/>
              <a:t>Jūsų vaikas yra patyręs patyčias nuotolinio ugdymo metu (per paskutinius 2 mėnesius</a:t>
            </a:r>
            <a:r>
              <a:rPr lang="lt-LT" sz="3600" dirty="0" smtClean="0"/>
              <a:t>)?</a:t>
            </a:r>
            <a:br>
              <a:rPr lang="lt-LT" sz="3600" dirty="0" smtClean="0"/>
            </a:br>
            <a:endParaRPr lang="lt-LT" sz="36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892254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145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000">
        <p14:doors dir="vert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20512" y="199671"/>
            <a:ext cx="9739749" cy="1400530"/>
          </a:xfrm>
        </p:spPr>
        <p:txBody>
          <a:bodyPr>
            <a:normAutofit/>
          </a:bodyPr>
          <a:lstStyle/>
          <a:p>
            <a:r>
              <a:rPr lang="lt-LT" sz="3600" dirty="0" smtClean="0"/>
              <a:t>Kokias patyrė dažniausiai (</a:t>
            </a:r>
            <a:r>
              <a:rPr lang="lt-LT" sz="3600" dirty="0"/>
              <a:t>per paskutinius 2 mėnesius</a:t>
            </a:r>
            <a:r>
              <a:rPr lang="lt-LT" sz="3600" dirty="0" smtClean="0"/>
              <a:t>)?</a:t>
            </a:r>
            <a:endParaRPr lang="lt-LT" sz="3600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392688"/>
              </p:ext>
            </p:extLst>
          </p:nvPr>
        </p:nvGraphicFramePr>
        <p:xfrm>
          <a:off x="411636" y="1505933"/>
          <a:ext cx="109728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072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000">
        <p14:doors dir="vert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24206" y="199671"/>
            <a:ext cx="10256363" cy="1400530"/>
          </a:xfrm>
        </p:spPr>
        <p:txBody>
          <a:bodyPr>
            <a:normAutofit/>
          </a:bodyPr>
          <a:lstStyle/>
          <a:p>
            <a:r>
              <a:rPr lang="lt-LT" sz="3600" dirty="0" smtClean="0"/>
              <a:t>Pastebėjote</a:t>
            </a:r>
            <a:r>
              <a:rPr lang="lt-LT" sz="3600" dirty="0"/>
              <a:t>, išsiaiškinote, kad Jūsų vaikas linkęs </a:t>
            </a:r>
            <a:r>
              <a:rPr lang="lt-LT" sz="3600" dirty="0" smtClean="0"/>
              <a:t>tyčiotis</a:t>
            </a:r>
            <a:endParaRPr lang="lt-LT" sz="36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105020"/>
              </p:ext>
            </p:extLst>
          </p:nvPr>
        </p:nvGraphicFramePr>
        <p:xfrm>
          <a:off x="58132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29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000">
        <p14:doors dir="vert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8536" y="245974"/>
            <a:ext cx="1128406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Šiuo metu iš jūsų vaiko mokykloje tyčiojamasi</a:t>
            </a:r>
            <a:br>
              <a:rPr kumimoji="0" lang="lt-LT" altLang="lt-LT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lt-LT" altLang="lt-LT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(per paskutinius 2 mėnesius) </a:t>
            </a:r>
            <a:endParaRPr kumimoji="0" lang="lt-LT" altLang="lt-LT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386658"/>
              </p:ext>
            </p:extLst>
          </p:nvPr>
        </p:nvGraphicFramePr>
        <p:xfrm>
          <a:off x="344166" y="1696825"/>
          <a:ext cx="10972800" cy="492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urinio vietos rezervavimo ženkla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6857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75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000">
        <p14:doors dir="vert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0" y="330169"/>
            <a:ext cx="9749176" cy="1400530"/>
          </a:xfrm>
        </p:spPr>
        <p:txBody>
          <a:bodyPr/>
          <a:lstStyle/>
          <a:p>
            <a:r>
              <a:rPr lang="lt-LT" sz="3600" dirty="0"/>
              <a:t>Kaip </a:t>
            </a:r>
            <a:r>
              <a:rPr lang="lt-LT" sz="3600" dirty="0" smtClean="0"/>
              <a:t>dažnai patyrė patyčias?</a:t>
            </a:r>
            <a:endParaRPr lang="lt-LT" sz="36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400942"/>
              </p:ext>
            </p:extLst>
          </p:nvPr>
        </p:nvGraphicFramePr>
        <p:xfrm>
          <a:off x="609600" y="1609628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61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000">
        <p14:doors dir="vert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50830" y="85072"/>
            <a:ext cx="10331776" cy="1400530"/>
          </a:xfrm>
        </p:spPr>
        <p:txBody>
          <a:bodyPr>
            <a:noAutofit/>
          </a:bodyPr>
          <a:lstStyle/>
          <a:p>
            <a:r>
              <a:rPr lang="lt-LT" sz="3600" dirty="0" smtClean="0"/>
              <a:t>Ar </a:t>
            </a:r>
            <a:r>
              <a:rPr lang="lt-LT" sz="3600" dirty="0"/>
              <a:t>kreipėtės į klasės auklėtoją, mokytoją, specialistą, administraciją dėl patyčių iš jūsų </a:t>
            </a:r>
            <a:r>
              <a:rPr lang="lt-LT" sz="3600" dirty="0" smtClean="0"/>
              <a:t>vaiko(per </a:t>
            </a:r>
            <a:r>
              <a:rPr lang="lt-LT" sz="3600" dirty="0"/>
              <a:t>paskutinius 2 mėnesius</a:t>
            </a:r>
            <a:r>
              <a:rPr lang="lt-LT" sz="3600" dirty="0" smtClean="0"/>
              <a:t>)? </a:t>
            </a:r>
            <a:endParaRPr lang="lt-LT" sz="36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999185"/>
              </p:ext>
            </p:extLst>
          </p:nvPr>
        </p:nvGraphicFramePr>
        <p:xfrm>
          <a:off x="467002" y="2083324"/>
          <a:ext cx="11153106" cy="435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07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000">
        <p14:doors dir="vert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58218" y="199671"/>
            <a:ext cx="9598347" cy="1400530"/>
          </a:xfrm>
        </p:spPr>
        <p:txBody>
          <a:bodyPr>
            <a:normAutofit/>
          </a:bodyPr>
          <a:lstStyle/>
          <a:p>
            <a:r>
              <a:rPr lang="lt-LT" sz="3600" dirty="0" smtClean="0"/>
              <a:t>Kaip </a:t>
            </a:r>
            <a:r>
              <a:rPr lang="lt-LT" sz="3600" dirty="0"/>
              <a:t>dažnai mokytojai </a:t>
            </a:r>
            <a:r>
              <a:rPr lang="lt-LT" sz="3600" dirty="0" smtClean="0"/>
              <a:t>tyčiojosi </a:t>
            </a:r>
            <a:r>
              <a:rPr lang="lt-LT" sz="3600" dirty="0"/>
              <a:t>iš Jūsų vaiko (nuotolinio ugdymo metu)? </a:t>
            </a: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435909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760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000">
        <p14:doors dir="vert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81000" y="124533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lt-LT" sz="3600" dirty="0" smtClean="0"/>
              <a:t>Apklausoje dalyvavo 4-8 klasių mokiniai, jų tėvai, auklėtojai ir dėstantys mokytojai.</a:t>
            </a:r>
          </a:p>
          <a:p>
            <a:r>
              <a:rPr lang="lt-LT" sz="3600" dirty="0" smtClean="0"/>
              <a:t>Iš </a:t>
            </a:r>
            <a:r>
              <a:rPr lang="en-US" sz="3600" dirty="0" smtClean="0"/>
              <a:t>475 </a:t>
            </a:r>
            <a:r>
              <a:rPr lang="lt-LT" sz="3600" dirty="0" smtClean="0"/>
              <a:t>mokinių, besimokančių </a:t>
            </a:r>
            <a:r>
              <a:rPr lang="en-US" sz="3600" dirty="0" smtClean="0"/>
              <a:t>4-8 </a:t>
            </a:r>
            <a:r>
              <a:rPr lang="en-US" sz="3600" dirty="0" err="1" smtClean="0"/>
              <a:t>klas</a:t>
            </a:r>
            <a:r>
              <a:rPr lang="lt-LT" sz="3600" dirty="0" err="1" smtClean="0"/>
              <a:t>ėse</a:t>
            </a:r>
            <a:r>
              <a:rPr lang="lt-LT" sz="3600" dirty="0" smtClean="0"/>
              <a:t>, apklausoje dalyvavo ir atsakymus pateikė 327 mokiniai, t. y. 68</a:t>
            </a:r>
            <a:r>
              <a:rPr lang="lt-LT" sz="3600" dirty="0"/>
              <a:t> </a:t>
            </a:r>
            <a:r>
              <a:rPr lang="lt-LT" sz="3600" dirty="0" smtClean="0"/>
              <a:t>proc.</a:t>
            </a:r>
            <a:endParaRPr lang="en-US" sz="3600" dirty="0" smtClean="0"/>
          </a:p>
          <a:p>
            <a:r>
              <a:rPr lang="lt-LT" sz="3600" dirty="0" smtClean="0"/>
              <a:t>Apklausoje dalyvavo 145 tėvai, </a:t>
            </a:r>
            <a:r>
              <a:rPr lang="lt-LT" sz="3600" dirty="0"/>
              <a:t>t</a:t>
            </a:r>
            <a:r>
              <a:rPr lang="lt-LT" sz="3600" dirty="0" smtClean="0"/>
              <a:t>. y</a:t>
            </a:r>
            <a:r>
              <a:rPr lang="lt-LT" sz="3600" dirty="0"/>
              <a:t>. </a:t>
            </a:r>
            <a:r>
              <a:rPr lang="lt-LT" sz="3600" dirty="0" smtClean="0"/>
              <a:t>31 proc.</a:t>
            </a:r>
            <a:endParaRPr lang="en-US" sz="3600" dirty="0"/>
          </a:p>
          <a:p>
            <a:r>
              <a:rPr lang="lt-LT" sz="3600" dirty="0" smtClean="0"/>
              <a:t>Iš 39 mokytojų, tyrime dalyvavo -  32, </a:t>
            </a:r>
            <a:r>
              <a:rPr lang="lt-LT" sz="3600" dirty="0" err="1" smtClean="0"/>
              <a:t>t.y</a:t>
            </a:r>
            <a:r>
              <a:rPr lang="lt-LT" sz="3600" dirty="0"/>
              <a:t>. </a:t>
            </a:r>
            <a:r>
              <a:rPr lang="lt-LT" sz="3600" dirty="0" smtClean="0"/>
              <a:t>82</a:t>
            </a:r>
            <a:r>
              <a:rPr lang="lt-LT" sz="3600" dirty="0"/>
              <a:t> </a:t>
            </a:r>
            <a:r>
              <a:rPr lang="lt-LT" sz="3600" dirty="0" smtClean="0"/>
              <a:t>proc.</a:t>
            </a:r>
            <a:endParaRPr lang="en-US" sz="3600" dirty="0"/>
          </a:p>
          <a:p>
            <a:pPr marL="0" indent="0">
              <a:buNone/>
            </a:pPr>
            <a:r>
              <a:rPr lang="lt-LT" sz="3600" dirty="0" smtClean="0"/>
              <a:t>  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74636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10565" y="213514"/>
            <a:ext cx="10972800" cy="1143000"/>
          </a:xfrm>
        </p:spPr>
        <p:txBody>
          <a:bodyPr>
            <a:noAutofit/>
          </a:bodyPr>
          <a:lstStyle/>
          <a:p>
            <a:r>
              <a:rPr lang="lt-LT" sz="3600" dirty="0" smtClean="0"/>
              <a:t>Kaip </a:t>
            </a:r>
            <a:r>
              <a:rPr lang="lt-LT" sz="3600" dirty="0"/>
              <a:t>saugiai Jūsų vaikas jaučiasi nuotolinio ugdymo metu (per paskutinius 2 mėnesius</a:t>
            </a:r>
            <a:r>
              <a:rPr lang="lt-LT" sz="3600" dirty="0" smtClean="0"/>
              <a:t>)?</a:t>
            </a:r>
            <a:endParaRPr lang="lt-LT" sz="36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119875"/>
              </p:ext>
            </p:extLst>
          </p:nvPr>
        </p:nvGraphicFramePr>
        <p:xfrm>
          <a:off x="609600" y="1600201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876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000">
        <p14:doors dir="vert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16173" y="199671"/>
            <a:ext cx="9404723" cy="1400530"/>
          </a:xfrm>
        </p:spPr>
        <p:txBody>
          <a:bodyPr>
            <a:normAutofit/>
          </a:bodyPr>
          <a:lstStyle/>
          <a:p>
            <a:r>
              <a:rPr lang="lt-LT" sz="3600" dirty="0" smtClean="0"/>
              <a:t>Kaip </a:t>
            </a:r>
            <a:r>
              <a:rPr lang="lt-LT" sz="3600" dirty="0"/>
              <a:t>Jūs vertinate patyčių problemą progimnazijoje nuotolinio ugdymo metu? 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543545"/>
              </p:ext>
            </p:extLst>
          </p:nvPr>
        </p:nvGraphicFramePr>
        <p:xfrm>
          <a:off x="609600" y="1600201"/>
          <a:ext cx="10972800" cy="4772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05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7000">
        <p14:doors dir="vert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92231" y="2655839"/>
            <a:ext cx="11485775" cy="3419084"/>
          </a:xfrm>
        </p:spPr>
        <p:txBody>
          <a:bodyPr/>
          <a:lstStyle/>
          <a:p>
            <a:pPr algn="ctr"/>
            <a:r>
              <a:rPr lang="lt-LT" sz="5400" dirty="0" smtClean="0"/>
              <a:t>4-8 KLASIŲ AUKLĖTOJŲ/MOKYTOJŲ APKLAUSA</a:t>
            </a:r>
            <a:endParaRPr lang="lt-LT" sz="5400" dirty="0"/>
          </a:p>
        </p:txBody>
      </p:sp>
    </p:spTree>
    <p:extLst>
      <p:ext uri="{BB962C8B-B14F-4D97-AF65-F5344CB8AC3E}">
        <p14:creationId xmlns:p14="http://schemas.microsoft.com/office/powerpoint/2010/main" val="3326604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0"/>
            <a:ext cx="11312165" cy="1440160"/>
          </a:xfrm>
        </p:spPr>
        <p:txBody>
          <a:bodyPr>
            <a:noAutofit/>
          </a:bodyPr>
          <a:lstStyle/>
          <a:p>
            <a:r>
              <a:rPr lang="lt-LT" sz="3200" dirty="0" smtClean="0"/>
              <a:t>Kokias patyčias tarp mokinių/auklėtinių dažniausiai pastebėjote nuotolinio ugdymo metu  </a:t>
            </a:r>
            <a:br>
              <a:rPr lang="lt-LT" sz="3200" dirty="0" smtClean="0"/>
            </a:br>
            <a:r>
              <a:rPr lang="lt-LT" sz="3200" dirty="0" smtClean="0"/>
              <a:t>(per paskutinius 2 mėnesius)?</a:t>
            </a:r>
            <a:r>
              <a:rPr lang="lt-LT" sz="2400" b="1" dirty="0" smtClean="0"/>
              <a:t/>
            </a:r>
            <a:br>
              <a:rPr lang="lt-LT" sz="2400" b="1" dirty="0" smtClean="0"/>
            </a:br>
            <a:endParaRPr lang="lt-LT" sz="24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6711871"/>
              </p:ext>
            </p:extLst>
          </p:nvPr>
        </p:nvGraphicFramePr>
        <p:xfrm>
          <a:off x="207390" y="1939566"/>
          <a:ext cx="1137501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272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vortex dir="r"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97962" y="152537"/>
            <a:ext cx="10529741" cy="1525434"/>
          </a:xfrm>
        </p:spPr>
        <p:txBody>
          <a:bodyPr>
            <a:noAutofit/>
          </a:bodyPr>
          <a:lstStyle/>
          <a:p>
            <a:r>
              <a:rPr lang="lt-LT" sz="3200" dirty="0" smtClean="0"/>
              <a:t>Kaip </a:t>
            </a:r>
            <a:r>
              <a:rPr lang="lt-LT" sz="3200" dirty="0"/>
              <a:t>dažnai Jūsų pamokų, užsiėmimų metu mokiniai/auklėtiniai tyčiojosi iš bendraklasių </a:t>
            </a:r>
            <a:r>
              <a:rPr lang="lt-LT" sz="3200" dirty="0" smtClean="0"/>
              <a:t/>
            </a:r>
            <a:br>
              <a:rPr lang="lt-LT" sz="3200" dirty="0" smtClean="0"/>
            </a:br>
            <a:r>
              <a:rPr lang="lt-LT" sz="3200" dirty="0" smtClean="0"/>
              <a:t>(</a:t>
            </a:r>
            <a:r>
              <a:rPr lang="lt-LT" sz="3200" dirty="0"/>
              <a:t>per paskutinius 2 mėnesius</a:t>
            </a:r>
            <a:r>
              <a:rPr lang="lt-LT" sz="3200" dirty="0" smtClean="0"/>
              <a:t>)?</a:t>
            </a:r>
            <a:r>
              <a:rPr lang="lt-LT" sz="2400" b="1" dirty="0"/>
              <a:t/>
            </a:r>
            <a:br>
              <a:rPr lang="lt-LT" sz="2400" b="1" dirty="0"/>
            </a:br>
            <a:endParaRPr lang="lt-LT" sz="2400" b="1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17307"/>
              </p:ext>
            </p:extLst>
          </p:nvPr>
        </p:nvGraphicFramePr>
        <p:xfrm>
          <a:off x="590746" y="195842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82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vortex dir="r"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0" y="144120"/>
            <a:ext cx="10502145" cy="1143000"/>
          </a:xfrm>
        </p:spPr>
        <p:txBody>
          <a:bodyPr>
            <a:noAutofit/>
          </a:bodyPr>
          <a:lstStyle/>
          <a:p>
            <a:r>
              <a:rPr lang="lt-LT" sz="3600" dirty="0" smtClean="0"/>
              <a:t>Kaip dažnai iš Jūsų mokiniai tyčiojosi nuotolinio ugdymo metu (per paskutinius 2 mėnesius)?</a:t>
            </a:r>
            <a:br>
              <a:rPr lang="lt-LT" sz="3600" dirty="0" smtClean="0"/>
            </a:br>
            <a:endParaRPr lang="lt-LT" sz="3600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063677"/>
              </p:ext>
            </p:extLst>
          </p:nvPr>
        </p:nvGraphicFramePr>
        <p:xfrm>
          <a:off x="263951" y="1566220"/>
          <a:ext cx="10651603" cy="475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83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vortex dir="r"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03051" y="103926"/>
            <a:ext cx="10185287" cy="1400530"/>
          </a:xfrm>
        </p:spPr>
        <p:txBody>
          <a:bodyPr>
            <a:normAutofit/>
          </a:bodyPr>
          <a:lstStyle/>
          <a:p>
            <a:r>
              <a:rPr lang="lt-LT" sz="3600" dirty="0"/>
              <a:t>Kaip saugiai Jūs jaučiatės nuotolinio ugdymo metu?</a:t>
            </a: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990639"/>
              </p:ext>
            </p:extLst>
          </p:nvPr>
        </p:nvGraphicFramePr>
        <p:xfrm>
          <a:off x="405353" y="1366887"/>
          <a:ext cx="11286850" cy="508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95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vortex dir="r"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97319" y="82218"/>
            <a:ext cx="10157006" cy="1400530"/>
          </a:xfrm>
        </p:spPr>
        <p:txBody>
          <a:bodyPr>
            <a:normAutofit fontScale="90000"/>
          </a:bodyPr>
          <a:lstStyle/>
          <a:p>
            <a:r>
              <a:rPr lang="lt-LT" sz="4000" dirty="0" smtClean="0"/>
              <a:t>Kaip </a:t>
            </a:r>
            <a:r>
              <a:rPr lang="lt-LT" sz="4000" dirty="0"/>
              <a:t>Jūs vertinate patyčių problemą progimnazijoje nuotolinio ugdymo metu?</a:t>
            </a:r>
            <a:r>
              <a:rPr lang="lt-LT" sz="3100" b="1" dirty="0"/>
              <a:t/>
            </a:r>
            <a:br>
              <a:rPr lang="lt-LT" sz="3100" b="1" dirty="0"/>
            </a:br>
            <a:endParaRPr lang="lt-LT" sz="3100" b="1" dirty="0"/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851392"/>
              </p:ext>
            </p:extLst>
          </p:nvPr>
        </p:nvGraphicFramePr>
        <p:xfrm>
          <a:off x="226242" y="1482748"/>
          <a:ext cx="11199043" cy="500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8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6000">
        <p14:vortex dir="r"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63621"/>
            <a:ext cx="10515600" cy="1325563"/>
          </a:xfrm>
        </p:spPr>
        <p:txBody>
          <a:bodyPr/>
          <a:lstStyle/>
          <a:p>
            <a:r>
              <a:rPr lang="lt-LT" sz="3600" dirty="0" smtClean="0"/>
              <a:t>Tyrimo išvados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75415" y="1159497"/>
            <a:ext cx="11671108" cy="5222449"/>
          </a:xfrm>
        </p:spPr>
        <p:txBody>
          <a:bodyPr>
            <a:normAutofit/>
          </a:bodyPr>
          <a:lstStyle/>
          <a:p>
            <a:r>
              <a:rPr lang="lt-LT" sz="2600" dirty="0" smtClean="0"/>
              <a:t>Remiantis tyrimo duomenimis, </a:t>
            </a:r>
            <a:r>
              <a:rPr lang="lt-LT" sz="2600" dirty="0" smtClean="0">
                <a:effectLst>
                  <a:outerShdw sx="0" sy="0" algn="tl">
                    <a:srgbClr val="000000"/>
                  </a:outerShdw>
                </a:effectLst>
              </a:rPr>
              <a:t>patyčios </a:t>
            </a:r>
            <a:r>
              <a:rPr lang="lt-LT" sz="2600" dirty="0">
                <a:effectLst>
                  <a:outerShdw sx="0" sy="0" algn="tl">
                    <a:srgbClr val="000000"/>
                  </a:outerShdw>
                </a:effectLst>
              </a:rPr>
              <a:t>tarp mokinių nuotolinio ugdymo metu (vasaris-kovas) vyksta daug </a:t>
            </a:r>
            <a:r>
              <a:rPr lang="lt-LT" sz="2600" dirty="0" smtClean="0">
                <a:effectLst>
                  <a:outerShdw sx="0" sy="0" algn="tl">
                    <a:srgbClr val="000000"/>
                  </a:outerShdw>
                </a:effectLst>
              </a:rPr>
              <a:t>rečiau. Patiriantys patyčias – </a:t>
            </a:r>
            <a:r>
              <a:rPr lang="lt-LT" sz="2600" dirty="0" smtClean="0"/>
              <a:t>10 </a:t>
            </a:r>
            <a:r>
              <a:rPr lang="lt-LT" sz="2600" dirty="0"/>
              <a:t>proc.</a:t>
            </a:r>
            <a:r>
              <a:rPr lang="en-US" sz="2600" dirty="0" smtClean="0"/>
              <a:t> </a:t>
            </a:r>
            <a:r>
              <a:rPr lang="en-US" sz="2600" dirty="0" err="1" smtClean="0"/>
              <a:t>mokini</a:t>
            </a:r>
            <a:r>
              <a:rPr lang="lt-LT" sz="2600" dirty="0" smtClean="0"/>
              <a:t>ų, tėvai </a:t>
            </a:r>
            <a:r>
              <a:rPr lang="lt-LT" sz="2600" dirty="0">
                <a:effectLst>
                  <a:outerShdw sx="0" sy="0" algn="tl">
                    <a:srgbClr val="000000"/>
                  </a:outerShdw>
                </a:effectLst>
              </a:rPr>
              <a:t>nurodė 25 proc., mokytojai – 19 proc. </a:t>
            </a:r>
            <a:r>
              <a:rPr lang="lt-LT" sz="2600" dirty="0" smtClean="0">
                <a:effectLst>
                  <a:outerShdw sx="0" sy="0" algn="tl">
                    <a:srgbClr val="000000"/>
                  </a:outerShdw>
                </a:effectLst>
              </a:rPr>
              <a:t>mokinių.</a:t>
            </a:r>
          </a:p>
          <a:p>
            <a:r>
              <a:rPr lang="lt-LT" sz="2600" smtClean="0">
                <a:effectLst>
                  <a:outerShdw sx="0" sy="0" algn="tl">
                    <a:srgbClr val="000000"/>
                  </a:outerShdw>
                </a:effectLst>
              </a:rPr>
              <a:t>Tėvų </a:t>
            </a:r>
            <a:r>
              <a:rPr lang="lt-LT" sz="2600" smtClean="0">
                <a:effectLst>
                  <a:outerShdw sx="0" sy="0" algn="tl">
                    <a:srgbClr val="000000"/>
                  </a:outerShdw>
                </a:effectLst>
              </a:rPr>
              <a:t>nuomone </a:t>
            </a:r>
            <a:r>
              <a:rPr lang="lt-LT" sz="2600" dirty="0" smtClean="0">
                <a:effectLst>
                  <a:outerShdw sx="0" sy="0" algn="tl">
                    <a:srgbClr val="000000"/>
                  </a:outerShdw>
                </a:effectLst>
              </a:rPr>
              <a:t>šiuo </a:t>
            </a:r>
            <a:r>
              <a:rPr lang="lt-LT" sz="2600" dirty="0">
                <a:effectLst>
                  <a:outerShdw sx="0" sy="0" algn="tl">
                    <a:srgbClr val="000000"/>
                  </a:outerShdw>
                </a:effectLst>
              </a:rPr>
              <a:t>metu </a:t>
            </a:r>
            <a:r>
              <a:rPr lang="lt-LT" sz="2600" dirty="0" smtClean="0">
                <a:effectLst>
                  <a:outerShdw sx="0" sy="0" algn="tl">
                    <a:srgbClr val="000000"/>
                  </a:outerShdw>
                </a:effectLst>
              </a:rPr>
              <a:t>vis </a:t>
            </a:r>
            <a:r>
              <a:rPr lang="lt-LT" sz="2600" dirty="0">
                <a:effectLst>
                  <a:outerShdw sx="0" sy="0" algn="tl">
                    <a:srgbClr val="000000"/>
                  </a:outerShdw>
                </a:effectLst>
              </a:rPr>
              <a:t>dar patiria patyčias </a:t>
            </a:r>
            <a:r>
              <a:rPr lang="lt-LT" sz="2600" dirty="0" smtClean="0">
                <a:effectLst>
                  <a:outerShdw sx="0" sy="0" algn="tl">
                    <a:srgbClr val="000000"/>
                  </a:outerShdw>
                </a:effectLst>
              </a:rPr>
              <a:t>18 proc. vaikų</a:t>
            </a:r>
            <a:r>
              <a:rPr lang="lt-LT" sz="2600" dirty="0">
                <a:effectLst>
                  <a:outerShdw sx="0" sy="0" algn="tl">
                    <a:srgbClr val="000000"/>
                  </a:outerShdw>
                </a:effectLst>
              </a:rPr>
              <a:t>.</a:t>
            </a:r>
            <a:endParaRPr lang="lt-LT" sz="26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lt-LT" sz="2600" dirty="0" smtClean="0"/>
              <a:t>Visos </a:t>
            </a:r>
            <a:r>
              <a:rPr lang="lt-LT" sz="2600" dirty="0"/>
              <a:t>trys tiriamos grupės </a:t>
            </a:r>
            <a:r>
              <a:rPr lang="lt-LT" sz="2600" dirty="0" smtClean="0"/>
              <a:t>nurodė, kad d</a:t>
            </a:r>
            <a:r>
              <a:rPr lang="lt-LT" sz="2600" dirty="0" smtClean="0">
                <a:effectLst>
                  <a:outerShdw sx="0" sy="0" algn="tl">
                    <a:srgbClr val="000000"/>
                  </a:outerShdw>
                </a:effectLst>
              </a:rPr>
              <a:t>ažniausiai vyksta </a:t>
            </a:r>
            <a:r>
              <a:rPr lang="lt-LT" sz="2600" dirty="0">
                <a:effectLst>
                  <a:outerShdw sx="0" sy="0" algn="tl">
                    <a:srgbClr val="000000"/>
                  </a:outerShdw>
                </a:effectLst>
              </a:rPr>
              <a:t>žodinės patyčios</a:t>
            </a:r>
            <a:r>
              <a:rPr lang="lt-LT" sz="2600" dirty="0" smtClean="0">
                <a:effectLst>
                  <a:outerShdw sx="0" sy="0" algn="tl">
                    <a:srgbClr val="000000"/>
                  </a:outerShdw>
                </a:effectLst>
              </a:rPr>
              <a:t>.</a:t>
            </a:r>
            <a:r>
              <a:rPr lang="lt-LT" sz="2600" dirty="0" smtClean="0"/>
              <a:t> 17 </a:t>
            </a:r>
            <a:r>
              <a:rPr lang="lt-LT" sz="2600" dirty="0"/>
              <a:t>proc.</a:t>
            </a:r>
            <a:r>
              <a:rPr lang="en-US" sz="2600" dirty="0" smtClean="0"/>
              <a:t> </a:t>
            </a:r>
            <a:r>
              <a:rPr lang="en-US" sz="2600" dirty="0" err="1"/>
              <a:t>mokini</a:t>
            </a:r>
            <a:r>
              <a:rPr lang="lt-LT" sz="2600" dirty="0"/>
              <a:t>ų </a:t>
            </a:r>
            <a:r>
              <a:rPr lang="lt-LT" sz="2600" dirty="0" smtClean="0"/>
              <a:t>žodines patyčias patyrė </a:t>
            </a:r>
            <a:r>
              <a:rPr lang="lt-LT" sz="2600" dirty="0"/>
              <a:t>1-2 kartus per mėnesį, </a:t>
            </a:r>
            <a:r>
              <a:rPr lang="lt-LT" sz="2600" dirty="0" smtClean="0"/>
              <a:t>16 </a:t>
            </a:r>
            <a:r>
              <a:rPr lang="lt-LT" sz="2600" dirty="0"/>
              <a:t>proc.</a:t>
            </a:r>
            <a:r>
              <a:rPr lang="en-GB" sz="2600" dirty="0" smtClean="0"/>
              <a:t> </a:t>
            </a:r>
            <a:r>
              <a:rPr lang="en-GB" sz="2600" dirty="0" err="1"/>
              <a:t>mokini</a:t>
            </a:r>
            <a:r>
              <a:rPr lang="lt-LT" sz="2600" dirty="0"/>
              <a:t>ų – 2-3 kartus per mėnesį. </a:t>
            </a:r>
          </a:p>
          <a:p>
            <a:r>
              <a:rPr lang="lt-LT" sz="2600" dirty="0" smtClean="0"/>
              <a:t>Dauguma (86</a:t>
            </a:r>
            <a:r>
              <a:rPr lang="en-US" sz="2600" dirty="0" smtClean="0"/>
              <a:t>%)</a:t>
            </a:r>
            <a:r>
              <a:rPr lang="lt-LT" sz="2600" dirty="0" smtClean="0"/>
              <a:t> mokinių teigia</a:t>
            </a:r>
            <a:r>
              <a:rPr lang="en-US" sz="2600" dirty="0" smtClean="0"/>
              <a:t>, </a:t>
            </a:r>
            <a:r>
              <a:rPr lang="en-US" sz="2600" dirty="0" err="1" smtClean="0"/>
              <a:t>kad</a:t>
            </a:r>
            <a:r>
              <a:rPr lang="en-US" sz="2600" dirty="0" smtClean="0"/>
              <a:t> </a:t>
            </a:r>
            <a:r>
              <a:rPr lang="en-US" sz="2600" dirty="0" err="1" smtClean="0"/>
              <a:t>niekada</a:t>
            </a:r>
            <a:r>
              <a:rPr lang="en-US" sz="2600" dirty="0" smtClean="0"/>
              <a:t> </a:t>
            </a:r>
            <a:r>
              <a:rPr lang="en-US" sz="2600" dirty="0" err="1" smtClean="0"/>
              <a:t>nesity</a:t>
            </a:r>
            <a:r>
              <a:rPr lang="lt-LT" sz="2600" dirty="0" err="1" smtClean="0"/>
              <a:t>čiojo</a:t>
            </a:r>
            <a:r>
              <a:rPr lang="lt-LT" sz="2600" dirty="0" smtClean="0"/>
              <a:t> iš kitų mokinių, tačiau 8 proc.</a:t>
            </a:r>
            <a:r>
              <a:rPr lang="en-US" sz="2600" dirty="0" smtClean="0"/>
              <a:t> </a:t>
            </a:r>
            <a:r>
              <a:rPr lang="en-US" sz="2600" dirty="0" err="1" smtClean="0"/>
              <a:t>mokini</a:t>
            </a:r>
            <a:r>
              <a:rPr lang="lt-LT" sz="2600" dirty="0" smtClean="0"/>
              <a:t>ų prisipažįsta, kad yra tai darę 1-2 kartus per mėnesį.</a:t>
            </a:r>
          </a:p>
          <a:p>
            <a:endParaRPr lang="lt-LT" sz="3300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75966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19868" y="452718"/>
            <a:ext cx="9404723" cy="1400530"/>
          </a:xfrm>
        </p:spPr>
        <p:txBody>
          <a:bodyPr/>
          <a:lstStyle/>
          <a:p>
            <a:r>
              <a:rPr lang="lt-LT" sz="3600" dirty="0"/>
              <a:t>Tyrimo </a:t>
            </a:r>
            <a:r>
              <a:rPr lang="lt-LT" sz="3600" dirty="0" smtClean="0"/>
              <a:t>išvados (tęsinys)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34884" y="1327004"/>
            <a:ext cx="11476951" cy="5148952"/>
          </a:xfrm>
        </p:spPr>
        <p:txBody>
          <a:bodyPr>
            <a:normAutofit/>
          </a:bodyPr>
          <a:lstStyle/>
          <a:p>
            <a:r>
              <a:rPr lang="lt-LT" sz="2400" dirty="0"/>
              <a:t>Mokytojai iš mokinių nesityčioja, tokį atsakymą pasirinko 82 proc.</a:t>
            </a:r>
            <a:r>
              <a:rPr lang="en-US" sz="2400" dirty="0"/>
              <a:t> respondent</a:t>
            </a:r>
            <a:r>
              <a:rPr lang="lt-LT" sz="2400" dirty="0"/>
              <a:t>ų, 17 proc.</a:t>
            </a:r>
            <a:r>
              <a:rPr lang="en-US" sz="2400" dirty="0"/>
              <a:t> </a:t>
            </a:r>
            <a:r>
              <a:rPr lang="en-US" sz="2400" dirty="0" err="1"/>
              <a:t>pasirinko</a:t>
            </a:r>
            <a:r>
              <a:rPr lang="en-US" sz="2400" dirty="0"/>
              <a:t> </a:t>
            </a:r>
            <a:r>
              <a:rPr lang="en-US" sz="2400" dirty="0" err="1"/>
              <a:t>atsakym</a:t>
            </a:r>
            <a:r>
              <a:rPr lang="lt-LT" sz="2400" dirty="0"/>
              <a:t>ą – kartais.</a:t>
            </a:r>
          </a:p>
          <a:p>
            <a:r>
              <a:rPr lang="lt-LT" sz="2400" dirty="0"/>
              <a:t>Mokiniai teigia, kad nuotolinio mokymosi metu patyčios vyksta rečiau (43 proc.), patyčių pasitaiko, bet mokytojai ir specialistai sprendžia problemą (22 proc.), o kad patyčios išvis nevyksta teigia 35 proc. mokinių.</a:t>
            </a:r>
          </a:p>
          <a:p>
            <a:r>
              <a:rPr lang="lt-LT" sz="2400" dirty="0">
                <a:effectLst>
                  <a:outerShdw sx="0" sy="0" algn="tl">
                    <a:srgbClr val="000000"/>
                  </a:outerShdw>
                </a:effectLst>
              </a:rPr>
              <a:t>Nuotolinio ugdymo metu dauguma mokinių (86 proc.) – </a:t>
            </a:r>
            <a:r>
              <a:rPr lang="lt-LT" sz="2400" dirty="0" smtClean="0">
                <a:effectLst>
                  <a:outerShdw sx="0" sy="0" algn="tl">
                    <a:srgbClr val="000000"/>
                  </a:outerShdw>
                </a:effectLst>
              </a:rPr>
              <a:t>tėvų </a:t>
            </a:r>
            <a:r>
              <a:rPr lang="lt-LT" sz="2400" dirty="0">
                <a:effectLst>
                  <a:outerShdw sx="0" sy="0" algn="tl">
                    <a:srgbClr val="000000"/>
                  </a:outerShdw>
                </a:effectLst>
              </a:rPr>
              <a:t>apie vaikus (75 proc.) </a:t>
            </a:r>
            <a:r>
              <a:rPr lang="lt-LT" sz="2400" dirty="0" smtClean="0">
                <a:effectLst>
                  <a:outerShdw sx="0" sy="0" algn="tl">
                    <a:srgbClr val="000000"/>
                  </a:outerShdw>
                </a:effectLst>
              </a:rPr>
              <a:t>ir </a:t>
            </a:r>
            <a:r>
              <a:rPr lang="lt-LT" sz="2400" dirty="0">
                <a:effectLst>
                  <a:outerShdw sx="0" sy="0" algn="tl">
                    <a:srgbClr val="000000"/>
                  </a:outerShdw>
                </a:effectLst>
              </a:rPr>
              <a:t>mokytojų ( 87 proc.) jaučiasi labai saugiai ir saugiai. </a:t>
            </a:r>
            <a:endParaRPr lang="lt-LT" sz="24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lt-LT" sz="2400" dirty="0">
                <a:effectLst>
                  <a:outerShdw sx="0" sy="0" algn="tl">
                    <a:srgbClr val="000000"/>
                  </a:outerShdw>
                </a:effectLst>
              </a:rPr>
              <a:t>Aktyviausiai apklausoje, vykdytoje per </a:t>
            </a:r>
            <a:r>
              <a:rPr lang="lt-LT" sz="2400" dirty="0" err="1">
                <a:effectLst>
                  <a:outerShdw sx="0" sy="0" algn="tl">
                    <a:srgbClr val="000000"/>
                  </a:outerShdw>
                </a:effectLst>
              </a:rPr>
              <a:t>Teams</a:t>
            </a:r>
            <a:r>
              <a:rPr lang="lt-LT" sz="2400" dirty="0">
                <a:effectLst>
                  <a:outerShdw sx="0" sy="0" algn="tl">
                    <a:srgbClr val="000000"/>
                  </a:outerShdw>
                </a:effectLst>
              </a:rPr>
              <a:t>, dalyvavo mokytojai – 82 proc. ir mokiniai (per </a:t>
            </a:r>
            <a:r>
              <a:rPr lang="lt-LT" sz="2400" dirty="0" err="1">
                <a:effectLst>
                  <a:outerShdw sx="0" sy="0" algn="tl">
                    <a:srgbClr val="000000"/>
                  </a:outerShdw>
                </a:effectLst>
              </a:rPr>
              <a:t>Teams</a:t>
            </a:r>
            <a:r>
              <a:rPr lang="lt-LT" sz="2400" dirty="0">
                <a:effectLst>
                  <a:outerShdw sx="0" sy="0" algn="tl">
                    <a:srgbClr val="000000"/>
                  </a:outerShdw>
                </a:effectLst>
              </a:rPr>
              <a:t>) – 68 proc. </a:t>
            </a:r>
            <a:endParaRPr lang="lt-LT" sz="2400" dirty="0" smtClean="0">
              <a:effectLst>
                <a:outerShdw sx="0" sy="0" algn="tl">
                  <a:srgbClr val="000000"/>
                </a:outerShdw>
              </a:effectLst>
            </a:endParaRPr>
          </a:p>
          <a:p>
            <a:r>
              <a:rPr lang="lt-LT" sz="2400" dirty="0" smtClean="0">
                <a:effectLst>
                  <a:outerShdw sx="0" sy="0" algn="tl">
                    <a:srgbClr val="000000"/>
                  </a:outerShdw>
                </a:effectLst>
              </a:rPr>
              <a:t>Pasyvūs </a:t>
            </a:r>
            <a:r>
              <a:rPr lang="lt-LT" sz="2400" dirty="0">
                <a:effectLst>
                  <a:outerShdw sx="0" sy="0" algn="tl">
                    <a:srgbClr val="000000"/>
                  </a:outerShdw>
                </a:effectLst>
              </a:rPr>
              <a:t>mokinių tėvai (per elektroninį dienyną) – 31 proc. </a:t>
            </a:r>
          </a:p>
          <a:p>
            <a:endParaRPr lang="lt-LT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8180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811823" y="2554410"/>
            <a:ext cx="10515600" cy="3194001"/>
          </a:xfrm>
        </p:spPr>
        <p:txBody>
          <a:bodyPr/>
          <a:lstStyle/>
          <a:p>
            <a:pPr algn="ctr"/>
            <a:r>
              <a:rPr lang="lt-LT" sz="5400" dirty="0" smtClean="0"/>
              <a:t>4-8 KL</a:t>
            </a:r>
            <a:r>
              <a:rPr lang="en-US" sz="5400" dirty="0" smtClean="0"/>
              <a:t>ASI</a:t>
            </a:r>
            <a:r>
              <a:rPr lang="lt-LT" sz="5400" dirty="0" smtClean="0"/>
              <a:t>Ų MOKINIŲ APKLAUSA</a:t>
            </a:r>
            <a:br>
              <a:rPr lang="lt-LT" sz="5400" dirty="0" smtClean="0"/>
            </a:br>
            <a:endParaRPr lang="lt-LT" sz="5400" dirty="0"/>
          </a:p>
        </p:txBody>
      </p:sp>
    </p:spTree>
    <p:extLst>
      <p:ext uri="{BB962C8B-B14F-4D97-AF65-F5344CB8AC3E}">
        <p14:creationId xmlns:p14="http://schemas.microsoft.com/office/powerpoint/2010/main" val="2673779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64823" y="311316"/>
            <a:ext cx="9404723" cy="923595"/>
          </a:xfrm>
        </p:spPr>
        <p:txBody>
          <a:bodyPr/>
          <a:lstStyle/>
          <a:p>
            <a:r>
              <a:rPr lang="lt-LT" sz="3600" dirty="0" smtClean="0"/>
              <a:t>Rekomendacijos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25457" y="1048548"/>
            <a:ext cx="11311014" cy="5464986"/>
          </a:xfrm>
        </p:spPr>
        <p:txBody>
          <a:bodyPr>
            <a:noAutofit/>
          </a:bodyPr>
          <a:lstStyle/>
          <a:p>
            <a:r>
              <a:rPr lang="lt-LT" sz="2200" dirty="0" smtClean="0">
                <a:effectLst>
                  <a:outerShdw sx="0" sy="0" algn="tl">
                    <a:srgbClr val="000000"/>
                  </a:outerShdw>
                </a:effectLst>
              </a:rPr>
              <a:t>P. u. grupėse, 1-4 klasėse pradėti socialinį emocinį ugdymą, skiriant bent 18 užsiėmimų per mokslo metus. </a:t>
            </a:r>
          </a:p>
          <a:p>
            <a:r>
              <a:rPr lang="lt-LT" sz="2200" dirty="0" smtClean="0">
                <a:effectLst>
                  <a:outerShdw sx="0" sy="0" algn="tl">
                    <a:srgbClr val="000000"/>
                  </a:outerShdw>
                </a:effectLst>
              </a:rPr>
              <a:t>5-8  klasėse tęsti </a:t>
            </a:r>
            <a:r>
              <a:rPr lang="lt-LT" sz="2200" dirty="0">
                <a:effectLst>
                  <a:outerShdw sx="0" sy="0" algn="tl">
                    <a:srgbClr val="000000"/>
                  </a:outerShdw>
                </a:effectLst>
              </a:rPr>
              <a:t>socialinį emocinį </a:t>
            </a:r>
            <a:r>
              <a:rPr lang="lt-LT" sz="2200" dirty="0" smtClean="0">
                <a:effectLst>
                  <a:outerShdw sx="0" sy="0" algn="tl">
                    <a:srgbClr val="000000"/>
                  </a:outerShdw>
                </a:effectLst>
              </a:rPr>
              <a:t>ugdymą, skiriant bent 18 klasės valandėlių per mokslo metus.</a:t>
            </a:r>
            <a:endParaRPr lang="lt-LT" sz="22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lt-LT" sz="2200" dirty="0">
                <a:effectLst>
                  <a:outerShdw sx="0" sy="0" algn="tl">
                    <a:srgbClr val="000000"/>
                  </a:outerShdw>
                </a:effectLst>
              </a:rPr>
              <a:t>Nedelsiant reaguoti ir atsakingai spręsti visus fiksuotus patyčių atvejus.</a:t>
            </a:r>
            <a:endParaRPr lang="lt-LT" sz="22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lt-LT" sz="2200" dirty="0">
                <a:effectLst>
                  <a:outerShdw sx="0" sy="0" algn="tl">
                    <a:srgbClr val="000000"/>
                  </a:outerShdw>
                </a:effectLst>
              </a:rPr>
              <a:t>Teikti savalaikę psichologinę pagalbą patiriantiems patyčias.</a:t>
            </a:r>
            <a:endParaRPr lang="lt-LT" sz="22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lt-LT" sz="2200" dirty="0">
                <a:effectLst>
                  <a:outerShdw sx="0" sy="0" algn="tl">
                    <a:srgbClr val="000000"/>
                  </a:outerShdw>
                </a:effectLst>
              </a:rPr>
              <a:t>Konsultuoti mokinius, vykdančius patyčias.</a:t>
            </a:r>
            <a:endParaRPr lang="lt-LT" sz="22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lt-LT" sz="2200" dirty="0">
                <a:effectLst>
                  <a:outerShdw sx="0" sy="0" algn="tl">
                    <a:srgbClr val="000000"/>
                  </a:outerShdw>
                </a:effectLst>
              </a:rPr>
              <a:t>Organizuoti ir vykdyti patyčių prevencijos veiklas kitais mokslo metais, siekiant didinti sąmoningumą, nepakantumą </a:t>
            </a:r>
            <a:r>
              <a:rPr lang="lt-LT" sz="2200" dirty="0" smtClean="0">
                <a:effectLst>
                  <a:outerShdw sx="0" sy="0" algn="tl">
                    <a:srgbClr val="000000"/>
                  </a:outerShdw>
                </a:effectLst>
              </a:rPr>
              <a:t>patyčioms (Kovo mėn.).</a:t>
            </a:r>
            <a:endParaRPr lang="lt-LT" sz="22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lt-LT" sz="2200" dirty="0" smtClean="0">
                <a:effectLst>
                  <a:outerShdw sx="0" sy="0" algn="tl">
                    <a:srgbClr val="000000"/>
                  </a:outerShdw>
                </a:effectLst>
              </a:rPr>
              <a:t>Mokytojams: </a:t>
            </a:r>
            <a:r>
              <a:rPr lang="lt-LT" sz="2200" dirty="0">
                <a:effectLst>
                  <a:outerShdw sx="0" sy="0" algn="tl">
                    <a:srgbClr val="000000"/>
                  </a:outerShdw>
                </a:effectLst>
              </a:rPr>
              <a:t>gerinti bendravimo kultūrą su mokiniais, jų tėvais, kolegomis.</a:t>
            </a:r>
            <a:endParaRPr lang="lt-LT" sz="22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lt-LT" sz="2200" dirty="0" smtClean="0">
                <a:effectLst>
                  <a:outerShdw sx="0" sy="0" algn="tl">
                    <a:srgbClr val="000000"/>
                  </a:outerShdw>
                </a:effectLst>
              </a:rPr>
              <a:t>Asmeniniu </a:t>
            </a:r>
            <a:r>
              <a:rPr lang="lt-LT" sz="2200" dirty="0">
                <a:effectLst>
                  <a:outerShdw sx="0" sy="0" algn="tl">
                    <a:srgbClr val="000000"/>
                  </a:outerShdw>
                </a:effectLst>
              </a:rPr>
              <a:t>pavyzdžiu ugdyti tinkamo elgesio kultūrą vaikuose.</a:t>
            </a:r>
            <a:endParaRPr lang="lt-LT" sz="22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lt-LT" sz="2200" dirty="0">
                <a:effectLst>
                  <a:outerShdw sx="0" sy="0" algn="tl">
                    <a:srgbClr val="000000"/>
                  </a:outerShdw>
                </a:effectLst>
              </a:rPr>
              <a:t>Po metų – kovo mėnesį – atlikti </a:t>
            </a:r>
            <a:r>
              <a:rPr lang="lt-LT" sz="2200" dirty="0" smtClean="0">
                <a:effectLst>
                  <a:outerShdw sx="0" sy="0" algn="tl">
                    <a:srgbClr val="000000"/>
                  </a:outerShdw>
                </a:effectLst>
              </a:rPr>
              <a:t>kartotinę mokinių </a:t>
            </a:r>
            <a:r>
              <a:rPr lang="lt-LT" sz="2200" dirty="0">
                <a:effectLst>
                  <a:outerShdw sx="0" sy="0" algn="tl">
                    <a:srgbClr val="000000"/>
                  </a:outerShdw>
                </a:effectLst>
              </a:rPr>
              <a:t>– tėvų – mokytojų apklausą apie patyčių problemą ir pateikti lyginamąją analizę. </a:t>
            </a:r>
            <a:endParaRPr lang="lt-LT" sz="22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endParaRPr lang="lt-LT" sz="2200" dirty="0"/>
          </a:p>
        </p:txBody>
      </p:sp>
    </p:spTree>
    <p:extLst>
      <p:ext uri="{BB962C8B-B14F-4D97-AF65-F5344CB8AC3E}">
        <p14:creationId xmlns:p14="http://schemas.microsoft.com/office/powerpoint/2010/main" val="247602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77009" y="347210"/>
            <a:ext cx="9936534" cy="1400530"/>
          </a:xfrm>
        </p:spPr>
        <p:txBody>
          <a:bodyPr/>
          <a:lstStyle/>
          <a:p>
            <a:r>
              <a:rPr lang="lt-LT" sz="3600" dirty="0" smtClean="0"/>
              <a:t>Respondentų pasiskirstymas pagal lytį</a:t>
            </a:r>
            <a:endParaRPr lang="lt-LT" sz="3600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990520"/>
              </p:ext>
            </p:extLst>
          </p:nvPr>
        </p:nvGraphicFramePr>
        <p:xfrm>
          <a:off x="886120" y="1677971"/>
          <a:ext cx="9398523" cy="4684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827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76267" y="294457"/>
            <a:ext cx="9974997" cy="1400530"/>
          </a:xfrm>
        </p:spPr>
        <p:txBody>
          <a:bodyPr>
            <a:noAutofit/>
          </a:bodyPr>
          <a:lstStyle/>
          <a:p>
            <a:r>
              <a:rPr lang="lt-LT" sz="3600" dirty="0" smtClean="0"/>
              <a:t>Ar esi </a:t>
            </a:r>
            <a:r>
              <a:rPr lang="lt-LT" sz="3600" dirty="0"/>
              <a:t>patyręs/patyrusi </a:t>
            </a:r>
            <a:r>
              <a:rPr lang="lt-LT" sz="3600" dirty="0" smtClean="0"/>
              <a:t>patyčias nuotolinio </a:t>
            </a:r>
            <a:r>
              <a:rPr lang="lt-LT" sz="3600" dirty="0"/>
              <a:t>ugdymo metu (per paskutinius 2 mėnesius</a:t>
            </a:r>
            <a:r>
              <a:rPr lang="lt-LT" sz="3600" dirty="0" smtClean="0"/>
              <a:t>)?</a:t>
            </a:r>
            <a:br>
              <a:rPr lang="lt-LT" sz="3600" dirty="0" smtClean="0"/>
            </a:br>
            <a:endParaRPr lang="lt-LT" sz="3600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673864"/>
              </p:ext>
            </p:extLst>
          </p:nvPr>
        </p:nvGraphicFramePr>
        <p:xfrm>
          <a:off x="904973" y="1939516"/>
          <a:ext cx="9747316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16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63786" y="452717"/>
            <a:ext cx="9404723" cy="1400530"/>
          </a:xfrm>
        </p:spPr>
        <p:txBody>
          <a:bodyPr/>
          <a:lstStyle/>
          <a:p>
            <a:r>
              <a:rPr lang="lt-LT" sz="3600" dirty="0"/>
              <a:t>K</a:t>
            </a:r>
            <a:r>
              <a:rPr lang="lt-LT" sz="3600" dirty="0" smtClean="0"/>
              <a:t>okias patyčias patyrei dažniausiai?</a:t>
            </a:r>
            <a:endParaRPr lang="lt-LT" sz="3600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840134"/>
              </p:ext>
            </p:extLst>
          </p:nvPr>
        </p:nvGraphicFramePr>
        <p:xfrm>
          <a:off x="480768" y="1366887"/>
          <a:ext cx="11085922" cy="5051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203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74786" y="136195"/>
            <a:ext cx="9874988" cy="1400530"/>
          </a:xfrm>
        </p:spPr>
        <p:txBody>
          <a:bodyPr/>
          <a:lstStyle/>
          <a:p>
            <a:r>
              <a:rPr lang="lt-LT" sz="3600" dirty="0" smtClean="0"/>
              <a:t>Kaip dažnai iš tavęs buvo tyčiojamasi</a:t>
            </a:r>
            <a:r>
              <a:rPr lang="lt-LT" sz="3600" dirty="0"/>
              <a:t> </a:t>
            </a:r>
            <a:r>
              <a:rPr lang="lt-LT" sz="3600" dirty="0" smtClean="0"/>
              <a:t>(per paskutinius 2 mėnesius)?</a:t>
            </a:r>
            <a:endParaRPr lang="lt-LT" sz="3600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383119"/>
              </p:ext>
            </p:extLst>
          </p:nvPr>
        </p:nvGraphicFramePr>
        <p:xfrm>
          <a:off x="0" y="1536725"/>
          <a:ext cx="11632676" cy="471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431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64965" y="443949"/>
            <a:ext cx="9404723" cy="1400530"/>
          </a:xfrm>
        </p:spPr>
        <p:txBody>
          <a:bodyPr/>
          <a:lstStyle/>
          <a:p>
            <a:r>
              <a:rPr lang="lt-LT" sz="3600" dirty="0" smtClean="0"/>
              <a:t>Aš tyčiojausi (per paskutinius 2 mėnesius)</a:t>
            </a:r>
            <a:endParaRPr lang="lt-LT" sz="3600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285058"/>
              </p:ext>
            </p:extLst>
          </p:nvPr>
        </p:nvGraphicFramePr>
        <p:xfrm>
          <a:off x="490194" y="1527143"/>
          <a:ext cx="11067068" cy="4911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5639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97962" y="226475"/>
            <a:ext cx="10256363" cy="1599920"/>
          </a:xfrm>
        </p:spPr>
        <p:txBody>
          <a:bodyPr/>
          <a:lstStyle/>
          <a:p>
            <a:r>
              <a:rPr lang="lt-LT" sz="3600" dirty="0" smtClean="0"/>
              <a:t>Kaip dažnai iš tavęs tyčiojosi mokytojai nuotolinio ugdymo metu (per paskutinius 2 mėnesius)?</a:t>
            </a:r>
            <a:endParaRPr lang="lt-LT" sz="3600" dirty="0"/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037957"/>
              </p:ext>
            </p:extLst>
          </p:nvPr>
        </p:nvGraphicFramePr>
        <p:xfrm>
          <a:off x="707010" y="1979629"/>
          <a:ext cx="9954705" cy="442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1422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as">
  <a:themeElements>
    <a:clrScheme name="Jonas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a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a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482</TotalTime>
  <Words>760</Words>
  <Application>Microsoft Office PowerPoint</Application>
  <PresentationFormat>Pasirinktinai</PresentationFormat>
  <Paragraphs>101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30</vt:i4>
      </vt:variant>
    </vt:vector>
  </HeadingPairs>
  <TitlesOfParts>
    <vt:vector size="31" baseType="lpstr">
      <vt:lpstr>Jonas</vt:lpstr>
      <vt:lpstr>Patyčių masto įvertinimo tyrimo rezultatų pristatymas</vt:lpstr>
      <vt:lpstr>PowerPoint pristatymas</vt:lpstr>
      <vt:lpstr>4-8 KLASIŲ MOKINIŲ APKLAUSA </vt:lpstr>
      <vt:lpstr>Respondentų pasiskirstymas pagal lytį</vt:lpstr>
      <vt:lpstr>Ar esi patyręs/patyrusi patyčias nuotolinio ugdymo metu (per paskutinius 2 mėnesius)? </vt:lpstr>
      <vt:lpstr>Kokias patyčias patyrei dažniausiai?</vt:lpstr>
      <vt:lpstr>Kaip dažnai iš tavęs buvo tyčiojamasi (per paskutinius 2 mėnesius)?</vt:lpstr>
      <vt:lpstr>Aš tyčiojausi (per paskutinius 2 mėnesius)</vt:lpstr>
      <vt:lpstr>Kaip dažnai iš tavęs tyčiojosi mokytojai nuotolinio ugdymo metu (per paskutinius 2 mėnesius)?</vt:lpstr>
      <vt:lpstr>Kaip saugiai jauteisi nuotolinio ugdymo metu?</vt:lpstr>
      <vt:lpstr>Kaip vertini patyčių problemą progimnazijoje nuotolinio ugdymo metu?</vt:lpstr>
      <vt:lpstr>MOKINIŲ TĖVŲ APKLAUSA</vt:lpstr>
      <vt:lpstr>Ar Jūsų vaikas yra patyręs patyčias nuotolinio ugdymo metu (per paskutinius 2 mėnesius)? </vt:lpstr>
      <vt:lpstr>Kokias patyrė dažniausiai (per paskutinius 2 mėnesius)?</vt:lpstr>
      <vt:lpstr>Pastebėjote, išsiaiškinote, kad Jūsų vaikas linkęs tyčiotis</vt:lpstr>
      <vt:lpstr>Šiuo metu iš jūsų vaiko mokykloje tyčiojamasi  (per paskutinius 2 mėnesius) </vt:lpstr>
      <vt:lpstr>Kaip dažnai patyrė patyčias?</vt:lpstr>
      <vt:lpstr>Ar kreipėtės į klasės auklėtoją, mokytoją, specialistą, administraciją dėl patyčių iš jūsų vaiko(per paskutinius 2 mėnesius)? </vt:lpstr>
      <vt:lpstr>Kaip dažnai mokytojai tyčiojosi iš Jūsų vaiko (nuotolinio ugdymo metu)? </vt:lpstr>
      <vt:lpstr>Kaip saugiai Jūsų vaikas jaučiasi nuotolinio ugdymo metu (per paskutinius 2 mėnesius)?</vt:lpstr>
      <vt:lpstr>Kaip Jūs vertinate patyčių problemą progimnazijoje nuotolinio ugdymo metu? </vt:lpstr>
      <vt:lpstr>4-8 KLASIŲ AUKLĖTOJŲ/MOKYTOJŲ APKLAUSA</vt:lpstr>
      <vt:lpstr>Kokias patyčias tarp mokinių/auklėtinių dažniausiai pastebėjote nuotolinio ugdymo metu   (per paskutinius 2 mėnesius)? </vt:lpstr>
      <vt:lpstr>Kaip dažnai Jūsų pamokų, užsiėmimų metu mokiniai/auklėtiniai tyčiojosi iš bendraklasių  (per paskutinius 2 mėnesius)? </vt:lpstr>
      <vt:lpstr>Kaip dažnai iš Jūsų mokiniai tyčiojosi nuotolinio ugdymo metu (per paskutinius 2 mėnesius)? </vt:lpstr>
      <vt:lpstr>Kaip saugiai Jūs jaučiatės nuotolinio ugdymo metu?</vt:lpstr>
      <vt:lpstr>Kaip Jūs vertinate patyčių problemą progimnazijoje nuotolinio ugdymo metu? </vt:lpstr>
      <vt:lpstr>Tyrimo išvados</vt:lpstr>
      <vt:lpstr>Tyrimo išvados (tęsinys)</vt:lpstr>
      <vt:lpstr>Rekomendacijos</vt:lpstr>
    </vt:vector>
  </TitlesOfParts>
  <Company>HP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Patyčių masto įvertinimo apklausos rezultatų pristatymas</dc:title>
  <dc:creator>Socialinė pedagogė</dc:creator>
  <cp:lastModifiedBy>Rasa</cp:lastModifiedBy>
  <cp:revision>47</cp:revision>
  <dcterms:created xsi:type="dcterms:W3CDTF">2021-06-01T10:39:22Z</dcterms:created>
  <dcterms:modified xsi:type="dcterms:W3CDTF">2021-06-28T10:35:16Z</dcterms:modified>
</cp:coreProperties>
</file>